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ppt/ink/ink3.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5"/>
  </p:notesMasterIdLst>
  <p:handoutMasterIdLst>
    <p:handoutMasterId r:id="rId46"/>
  </p:handoutMasterIdLst>
  <p:sldIdLst>
    <p:sldId id="256" r:id="rId5"/>
    <p:sldId id="257" r:id="rId6"/>
    <p:sldId id="258" r:id="rId7"/>
    <p:sldId id="262" r:id="rId8"/>
    <p:sldId id="272" r:id="rId9"/>
    <p:sldId id="270" r:id="rId10"/>
    <p:sldId id="275" r:id="rId11"/>
    <p:sldId id="301" r:id="rId12"/>
    <p:sldId id="302" r:id="rId13"/>
    <p:sldId id="303" r:id="rId14"/>
    <p:sldId id="299" r:id="rId15"/>
    <p:sldId id="300" r:id="rId16"/>
    <p:sldId id="276" r:id="rId17"/>
    <p:sldId id="277" r:id="rId18"/>
    <p:sldId id="280" r:id="rId19"/>
    <p:sldId id="281" r:id="rId20"/>
    <p:sldId id="282" r:id="rId21"/>
    <p:sldId id="304" r:id="rId22"/>
    <p:sldId id="284" r:id="rId23"/>
    <p:sldId id="296" r:id="rId24"/>
    <p:sldId id="286" r:id="rId25"/>
    <p:sldId id="287" r:id="rId26"/>
    <p:sldId id="288" r:id="rId27"/>
    <p:sldId id="290" r:id="rId28"/>
    <p:sldId id="291" r:id="rId29"/>
    <p:sldId id="292" r:id="rId30"/>
    <p:sldId id="293" r:id="rId31"/>
    <p:sldId id="294" r:id="rId32"/>
    <p:sldId id="295" r:id="rId33"/>
    <p:sldId id="297" r:id="rId34"/>
    <p:sldId id="279" r:id="rId35"/>
    <p:sldId id="305" r:id="rId36"/>
    <p:sldId id="307" r:id="rId37"/>
    <p:sldId id="285" r:id="rId38"/>
    <p:sldId id="298" r:id="rId39"/>
    <p:sldId id="306" r:id="rId40"/>
    <p:sldId id="308" r:id="rId41"/>
    <p:sldId id="309" r:id="rId42"/>
    <p:sldId id="310" r:id="rId43"/>
    <p:sldId id="27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F9E95B-19E9-957C-41D1-B36857E2FC89}" v="579" dt="2024-02-15T17:24:53.143"/>
    <p1510:client id="{6CD49D85-1677-6D3A-972B-BAC6E52B433A}" v="100" dt="2024-02-15T16:56:27.240"/>
    <p1510:client id="{6FB13CBB-1A5F-ACB5-205D-A3E525F44F94}" v="230" dt="2024-02-15T19:02:02.579"/>
    <p1510:client id="{A71BA78D-E030-834E-F3C1-00F37EA2BFA5}" v="3" dt="2024-02-16T08:56:23.072"/>
    <p1510:client id="{BDB6C648-FA39-0126-4E1B-9CE1C4A6A0E4}" v="101" dt="2024-02-16T06:01:25.231"/>
    <p1510:client id="{F319C2AC-4A13-E642-3C3F-BBC1790172D4}" v="507" dt="2024-02-15T19:13:59.49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2" csCatId="accent1" phldr="1"/>
      <dgm:spPr/>
      <dgm:t>
        <a:bodyPr/>
        <a:lstStyle/>
        <a:p>
          <a:endParaRPr lang="en-US"/>
        </a:p>
      </dgm:t>
    </dgm:pt>
    <dgm:pt modelId="{E4B4F7C4-5024-45F0-9FD7-C5068A1AE6C4}" type="pres">
      <dgm:prSet presAssocID="{0DD8915E-DC14-41D6-9BB5-F49E1C265163}" presName="Name0" presStyleCnt="0">
        <dgm:presLayoutVars>
          <dgm:dir/>
          <dgm:animLvl val="lvl"/>
          <dgm:resizeHandles val="exact"/>
        </dgm:presLayoutVars>
      </dgm:prSet>
      <dgm:spPr/>
    </dgm:pt>
  </dgm:ptLst>
  <dgm:cxnLst>
    <dgm:cxn modelId="{825BC9D8-F515-4FBF-8CF8-23CD32968E1D}" type="presOf" srcId="{0DD8915E-DC14-41D6-9BB5-F49E1C265163}" destId="{E4B4F7C4-5024-45F0-9FD7-C5068A1AE6C4}" srcOrd="0" destOrd="0" presId="urn:microsoft.com/office/officeart/2016/7/layout/Horizontal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2/16/2024</a:t>
            </a:fld>
            <a:endParaRPr lang="en-US"/>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4-02-06T06:33:33.460"/>
    </inkml:context>
    <inkml:brush xml:id="br0">
      <inkml:brushProperty name="width" value="0.1" units="cm"/>
      <inkml:brushProperty name="height" value="0.1" units="cm"/>
    </inkml:brush>
  </inkml:definitions>
  <inkml:trace contextRef="#ctx0" brushRef="#br0">12991 13864 16383 0 0,'0'0'0'0'0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4-02-06T07:15:13.566"/>
    </inkml:context>
    <inkml:brush xml:id="br0">
      <inkml:brushProperty name="width" value="0.1" units="cm"/>
      <inkml:brushProperty name="height" value="0.1" units="cm"/>
    </inkml:brush>
  </inkml:definitions>
  <inkml:trace contextRef="#ctx0" brushRef="#br0">33973 5636 16383 0 0,'0'0'0'0'0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4-02-06T07:16:15.537"/>
    </inkml:context>
    <inkml:brush xml:id="br0">
      <inkml:brushProperty name="width" value="0.1" units="cm"/>
      <inkml:brushProperty name="height" value="0.1" units="cm"/>
    </inkml:brush>
  </inkml:definitions>
  <inkml:trace contextRef="#ctx0" brushRef="#br0">34264 12303 16383 0 0,'0'0'0'0'0</inkml:trace>
</inkml:ink>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2/16/2024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8" name="Graphic 7">
            <a:extLst>
              <a:ext uri="{FF2B5EF4-FFF2-40B4-BE49-F238E27FC236}">
                <a16:creationId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786F69D-D4FA-4075-A7EC-8D31A184F630}"/>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0" name="Straight Connector 9">
              <a:extLst>
                <a:ext uri="{FF2B5EF4-FFF2-40B4-BE49-F238E27FC236}">
                  <a16:creationId xmlns:a16="http://schemas.microsoft.com/office/drawing/2014/main" id="{66988B2D-0240-4256-8268-4B9FF1E72363}"/>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11375"/>
            <a:ext cx="10515600" cy="3744913"/>
          </a:xfrm>
        </p:spPr>
        <p:txBody>
          <a:bodyPr/>
          <a:lstStyle/>
          <a:p>
            <a:r>
              <a:rPr lang="en-US"/>
              <a:t>Click icon to add SmartArt graphic</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a:p>
        </p:txBody>
      </p:sp>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a:t>PRESENTATION TITLE</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a:p>
        </p:txBody>
      </p:sp>
      <p:grpSp>
        <p:nvGrpSpPr>
          <p:cNvPr id="10" name="Group 9">
            <a:extLst>
              <a:ext uri="{FF2B5EF4-FFF2-40B4-BE49-F238E27FC236}">
                <a16:creationId xmlns:a16="http://schemas.microsoft.com/office/drawing/2014/main" id="{B2368EF4-1233-48C7-8DB5-75844BFCD594}"/>
              </a:ext>
              <a:ext uri="{C183D7F6-B498-43B3-948B-1728B52AA6E4}">
                <adec:decorative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a:t>PRESENTATION TITLE</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a:t>20XX</a:t>
            </a:r>
          </a:p>
        </p:txBody>
      </p:sp>
      <p:sp>
        <p:nvSpPr>
          <p:cNvPr id="5" name="Footer Placeholder 4">
            <a:extLst>
              <a:ext uri="{FF2B5EF4-FFF2-40B4-BE49-F238E27FC236}">
                <a16:creationId xmlns:a16="http://schemas.microsoft.com/office/drawing/2014/main" id="{3FB726A3-DF54-47D2-8C3A-34FD43A19E8E}"/>
              </a:ext>
            </a:extLst>
          </p:cNvPr>
          <p:cNvSpPr>
            <a:spLocks noGrp="1"/>
          </p:cNvSpPr>
          <p:nvPr>
            <p:ph type="ftr" sz="quarter" idx="11"/>
          </p:nvPr>
        </p:nvSpPr>
        <p:spPr>
          <a:xfrm>
            <a:off x="2463800" y="6356350"/>
            <a:ext cx="3479800" cy="365125"/>
          </a:xfrm>
        </p:spPr>
        <p:txBody>
          <a:bodyPr/>
          <a:lstStyle>
            <a:lvl1pPr>
              <a:defRPr sz="900"/>
            </a:lvl1pPr>
          </a:lstStyle>
          <a:p>
            <a:r>
              <a:rPr lang="en-US"/>
              <a:t>PRESENTATION TITLE</a:t>
            </a:r>
          </a:p>
        </p:txBody>
      </p:sp>
      <p:sp>
        <p:nvSpPr>
          <p:cNvPr id="6" name="Slide Number Placeholder 5">
            <a:extLst>
              <a:ext uri="{FF2B5EF4-FFF2-40B4-BE49-F238E27FC236}">
                <a16:creationId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a:p>
        </p:txBody>
      </p:sp>
      <p:grpSp>
        <p:nvGrpSpPr>
          <p:cNvPr id="7" name="Group 6">
            <a:extLst>
              <a:ext uri="{FF2B5EF4-FFF2-40B4-BE49-F238E27FC236}">
                <a16:creationId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r>
              <a:rPr lang="en-US"/>
              <a:t>Click icon to add chart</a:t>
            </a:r>
          </a:p>
        </p:txBody>
      </p:sp>
    </p:spTree>
    <p:extLst>
      <p:ext uri="{BB962C8B-B14F-4D97-AF65-F5344CB8AC3E}">
        <p14:creationId xmlns:p14="http://schemas.microsoft.com/office/powerpoint/2010/main" val="148527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744913"/>
          </a:xfrm>
        </p:spPr>
        <p:txBody>
          <a:bodyPr/>
          <a:lstStyle/>
          <a:p>
            <a:r>
              <a:rPr lang="en-US"/>
              <a:t>Click icon to add table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a:t>20XX</a:t>
            </a:r>
          </a:p>
        </p:txBody>
      </p:sp>
      <p:sp>
        <p:nvSpPr>
          <p:cNvPr id="4" name="Footer Placeholder 3">
            <a:extLst>
              <a:ext uri="{FF2B5EF4-FFF2-40B4-BE49-F238E27FC236}">
                <a16:creationId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a:t>PRESENTATION TITLE</a:t>
            </a:r>
          </a:p>
        </p:txBody>
      </p:sp>
      <p:sp>
        <p:nvSpPr>
          <p:cNvPr id="5" name="Slide Number Placeholder 4">
            <a:extLst>
              <a:ext uri="{FF2B5EF4-FFF2-40B4-BE49-F238E27FC236}">
                <a16:creationId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a:p>
        </p:txBody>
      </p:sp>
      <p:cxnSp>
        <p:nvCxnSpPr>
          <p:cNvPr id="9" name="Straight Connector 8">
            <a:extLst>
              <a:ext uri="{FF2B5EF4-FFF2-40B4-BE49-F238E27FC236}">
                <a16:creationId xmlns:a16="http://schemas.microsoft.com/office/drawing/2014/main" id="{BDAC7E4E-FE06-4E90-8107-6B543E5515ED}"/>
              </a:ext>
              <a:ext uri="{C183D7F6-B498-43B3-948B-1728B52AA6E4}">
                <adec:decorative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a:p>
        </p:txBody>
      </p:sp>
      <p:grpSp>
        <p:nvGrpSpPr>
          <p:cNvPr id="4" name="Group 3">
            <a:extLst>
              <a:ext uri="{FF2B5EF4-FFF2-40B4-BE49-F238E27FC236}">
                <a16:creationId xmlns:a16="http://schemas.microsoft.com/office/drawing/2014/main" id="{73C911F2-9041-416A-B83C-F23B354E063B}"/>
              </a:ext>
              <a:ext uri="{C183D7F6-B498-43B3-948B-1728B52AA6E4}">
                <adec:decorative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7AAB93-862D-455E-9E73-3D0DAEFDEDB4}"/>
              </a:ext>
              <a:ext uri="{C183D7F6-B498-43B3-948B-1728B52AA6E4}">
                <adec:decorative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a16="http://schemas.microsoft.com/office/drawing/2014/main" id="{B0DFD584-E5CF-41EF-B51E-679CE22DDF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a:t>Click icon to add picture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2" name="Picture Placeholder 10">
            <a:extLst>
              <a:ext uri="{FF2B5EF4-FFF2-40B4-BE49-F238E27FC236}">
                <a16:creationId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66" r:id="rId5"/>
    <p:sldLayoutId id="2147483667" r:id="rId6"/>
    <p:sldLayoutId id="2147483654" r:id="rId7"/>
    <p:sldLayoutId id="2147483663" r:id="rId8"/>
    <p:sldLayoutId id="2147483662" r:id="rId9"/>
    <p:sldLayoutId id="2147483668" r:id="rId10"/>
    <p:sldLayoutId id="2147483652" r:id="rId11"/>
    <p:sldLayoutId id="2147483653" r:id="rId12"/>
    <p:sldLayoutId id="2147483660" r:id="rId13"/>
    <p:sldLayoutId id="2147483664" r:id="rId14"/>
    <p:sldLayoutId id="2147483665" r:id="rId15"/>
  </p:sldLayoutIdLst>
  <p:hf hdr="0" dt="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mikhail.io/serverless/coldstarts/gcp/instances/" TargetMode="Externa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hyperlink" Target="https://www.projectpro.io/article/aws-vs-gcp-which-one-to-choose/477" TargetMode="External"/><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cloudacademy.com/blog/google-cloud-functions-vs-aws-lambda-the-fight-for-serverless-cloud-domination/" TargetMode="Externa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www.trustradius.com/compare-products/aws-lambda-vs-google-app-engine#pricing" TargetMode="Externa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0.xml"/><Relationship Id="rId6" Type="http://schemas.openxmlformats.org/officeDocument/2006/relationships/image" Target="../media/image31.png"/><Relationship Id="rId5" Type="http://schemas.openxmlformats.org/officeDocument/2006/relationships/customXml" Target="../ink/ink1.xml"/><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32.png"/><Relationship Id="rId1" Type="http://schemas.openxmlformats.org/officeDocument/2006/relationships/slideLayout" Target="../slideLayouts/slideLayout10.xml"/><Relationship Id="rId5" Type="http://schemas.openxmlformats.org/officeDocument/2006/relationships/customXml" Target="../ink/ink3.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hyperlink" Target="https://cloud.google.com/products/calculator/estimate-preview/271ada9b-8954-4d5d-a612-e5d42f8e1177?hl=en" TargetMode="External"/><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hyperlink" Target="https://cloud.google.com/products/calculator/estimate-preview/271ada9b-8954-4d5d-a612-e5d42f8e1177?hl=en" TargetMode="External"/><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cloud.google.com/products/calculator/estimate-preview/2f0b6e94-8508-482c-920e-72497ba7fc07?hl=en" TargetMode="Externa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hyperlink" Target="https://developer.nvidia.com/blog/machine-learning-in-practice-deploy-an-ml-model-on-google-cloud-platform/" TargetMode="External"/><Relationship Id="rId7" Type="http://schemas.openxmlformats.org/officeDocument/2006/relationships/hyperlink" Target="https://cloud.google.com/products/calculator?hl=en&amp;dl=CiQ5MzExZWE5My1iOGZlLTRkNmItYmRiNC1jM2U3YjRmZGYyZGIQExokNjhCODYzOTUtNDc3RS00N0Y1LTg5OEEtRThEMTlBMENDMTlD" TargetMode="External"/><Relationship Id="rId2" Type="http://schemas.openxmlformats.org/officeDocument/2006/relationships/hyperlink" Target="https://course19.fast.ai/" TargetMode="External"/><Relationship Id="rId1" Type="http://schemas.openxmlformats.org/officeDocument/2006/relationships/slideLayout" Target="../slideLayouts/slideLayout6.xml"/><Relationship Id="rId6" Type="http://schemas.openxmlformats.org/officeDocument/2006/relationships/hyperlink" Target="https://calculator.aws/#/addService" TargetMode="External"/><Relationship Id="rId5" Type="http://schemas.openxmlformats.org/officeDocument/2006/relationships/hyperlink" Target="https://aws.amazon.com/blogs/machine-learning/bring-your-own-model-with-amazon-sagemaker-script-mode/" TargetMode="External"/><Relationship Id="rId4" Type="http://schemas.openxmlformats.org/officeDocument/2006/relationships/hyperlink" Target="https://medium.com/geekculture/84af8989d065"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course19.fast.ai/deployment_aws_lambda.html" TargetMode="External"/><Relationship Id="rId2" Type="http://schemas.openxmlformats.org/officeDocument/2006/relationships/hyperlink" Target="https://www.appsruntheworld.com/customers-database/purchases/view/grammarly-usa-selects-amazon-sagemaker-for-machine-learning-and-data-science-platform?amp=1" TargetMode="External"/><Relationship Id="rId1" Type="http://schemas.openxmlformats.org/officeDocument/2006/relationships/slideLayout" Target="../slideLayouts/slideLayout6.xml"/><Relationship Id="rId5" Type="http://schemas.openxmlformats.org/officeDocument/2006/relationships/hyperlink" Target="https://www.grammarly.com/blog/engineering/building-flexible-deployment-system-fsharp-fparsec/" TargetMode="External"/><Relationship Id="rId4" Type="http://schemas.openxmlformats.org/officeDocument/2006/relationships/hyperlink" Target="https://course19.fast.ai/deployment_amzn_sagemaker.html" TargetMode="External"/></Relationships>
</file>

<file path=ppt/slides/_rels/slide36.xml.rels><?xml version="1.0" encoding="UTF-8" standalone="yes"?>
<Relationships xmlns="http://schemas.openxmlformats.org/package/2006/relationships"><Relationship Id="rId2" Type="http://schemas.openxmlformats.org/officeDocument/2006/relationships/hyperlink" Target="https://cloud.google.com/functions/quotas" TargetMode="Externa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7.png"/><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0.xml"/><Relationship Id="rId4" Type="http://schemas.openxmlformats.org/officeDocument/2006/relationships/hyperlink" Target="https://cloud.google.com/blog/products/ai-machine-learning/simplifying-ml-predictions-with-google-cloud-functions&#8203;"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cloud.google.com/functions/pricing#invocations" TargetMode="Externa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758609" y="3381905"/>
            <a:ext cx="4307324" cy="1506070"/>
          </a:xfrm>
        </p:spPr>
        <p:txBody>
          <a:bodyPr/>
          <a:lstStyle/>
          <a:p>
            <a:r>
              <a:rPr lang="en-US"/>
              <a:t>Architecture design</a:t>
            </a:r>
          </a:p>
        </p:txBody>
      </p:sp>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6865361" y="5216089"/>
            <a:ext cx="4941770" cy="396660"/>
          </a:xfrm>
        </p:spPr>
        <p:txBody>
          <a:bodyPr vert="horz" lIns="91440" tIns="45720" rIns="91440" bIns="45720" rtlCol="0" anchor="t">
            <a:noAutofit/>
          </a:bodyPr>
          <a:lstStyle/>
          <a:p>
            <a:r>
              <a:rPr lang="en-US" sz="1550"/>
              <a:t>Siddharth Agarwal</a:t>
            </a:r>
          </a:p>
          <a:p>
            <a:r>
              <a:rPr lang="en-US" sz="1550"/>
              <a:t>Shreyansh</a:t>
            </a:r>
          </a:p>
          <a:p>
            <a:r>
              <a:rPr lang="en-US" sz="1550"/>
              <a:t>Garvit Gupta</a:t>
            </a:r>
          </a:p>
          <a:p>
            <a:r>
              <a:rPr lang="en-US" sz="1550" err="1"/>
              <a:t>Priet</a:t>
            </a:r>
            <a:r>
              <a:rPr lang="en-US" sz="1550"/>
              <a:t> Ukani</a:t>
            </a:r>
          </a:p>
        </p:txBody>
      </p:sp>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CDF2B87D-CF35-681C-864B-C77F36587EB1}"/>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C90D8EEC-005A-C68A-6956-A4C567118232}"/>
              </a:ext>
            </a:extLst>
          </p:cNvPr>
          <p:cNvSpPr>
            <a:spLocks noGrp="1"/>
          </p:cNvSpPr>
          <p:nvPr>
            <p:ph type="sldNum" sz="quarter" idx="12"/>
          </p:nvPr>
        </p:nvSpPr>
        <p:spPr/>
        <p:txBody>
          <a:bodyPr/>
          <a:lstStyle/>
          <a:p>
            <a:fld id="{A49DFD55-3C28-40EF-9E31-A92D2E4017FF}" type="slidenum">
              <a:rPr lang="en-US" smtClean="0"/>
              <a:pPr/>
              <a:t>10</a:t>
            </a:fld>
            <a:endParaRPr lang="en-US"/>
          </a:p>
        </p:txBody>
      </p:sp>
      <p:sp>
        <p:nvSpPr>
          <p:cNvPr id="10" name="TextBox 9">
            <a:extLst>
              <a:ext uri="{FF2B5EF4-FFF2-40B4-BE49-F238E27FC236}">
                <a16:creationId xmlns:a16="http://schemas.microsoft.com/office/drawing/2014/main" id="{2831753B-BE08-A39E-7BD1-0030BB105559}"/>
              </a:ext>
            </a:extLst>
          </p:cNvPr>
          <p:cNvSpPr txBox="1"/>
          <p:nvPr/>
        </p:nvSpPr>
        <p:spPr>
          <a:xfrm>
            <a:off x="8774187" y="504746"/>
            <a:ext cx="12867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hlinkClick r:id="rId2"/>
              </a:rPr>
              <a:t>Webpage</a:t>
            </a:r>
            <a:endParaRPr lang="en-US"/>
          </a:p>
        </p:txBody>
      </p:sp>
      <p:sp>
        <p:nvSpPr>
          <p:cNvPr id="2" name="TextBox 1">
            <a:extLst>
              <a:ext uri="{FF2B5EF4-FFF2-40B4-BE49-F238E27FC236}">
                <a16:creationId xmlns:a16="http://schemas.microsoft.com/office/drawing/2014/main" id="{3DBEFEBE-70F4-9BD0-E895-0789F6776389}"/>
              </a:ext>
            </a:extLst>
          </p:cNvPr>
          <p:cNvSpPr txBox="1"/>
          <p:nvPr/>
        </p:nvSpPr>
        <p:spPr>
          <a:xfrm>
            <a:off x="2940690" y="434492"/>
            <a:ext cx="557899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t>GOOGLE CLOUD FUNCTION COLD START</a:t>
            </a:r>
          </a:p>
        </p:txBody>
      </p:sp>
      <p:sp>
        <p:nvSpPr>
          <p:cNvPr id="7" name="TextBox 6">
            <a:extLst>
              <a:ext uri="{FF2B5EF4-FFF2-40B4-BE49-F238E27FC236}">
                <a16:creationId xmlns:a16="http://schemas.microsoft.com/office/drawing/2014/main" id="{33D1F0EE-DCE9-13DC-7EFA-F1B66F5FF39C}"/>
              </a:ext>
            </a:extLst>
          </p:cNvPr>
          <p:cNvSpPr txBox="1"/>
          <p:nvPr/>
        </p:nvSpPr>
        <p:spPr>
          <a:xfrm>
            <a:off x="807244" y="5026611"/>
            <a:ext cx="480735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Cold start with different instance sizes with 0 dependencies to be installed</a:t>
            </a:r>
          </a:p>
        </p:txBody>
      </p:sp>
      <p:pic>
        <p:nvPicPr>
          <p:cNvPr id="3" name="Picture 2">
            <a:extLst>
              <a:ext uri="{FF2B5EF4-FFF2-40B4-BE49-F238E27FC236}">
                <a16:creationId xmlns:a16="http://schemas.microsoft.com/office/drawing/2014/main" id="{D8D83692-2A2D-73FA-BA12-F1E09E7D992D}"/>
              </a:ext>
            </a:extLst>
          </p:cNvPr>
          <p:cNvPicPr>
            <a:picLocks noChangeAspect="1"/>
          </p:cNvPicPr>
          <p:nvPr/>
        </p:nvPicPr>
        <p:blipFill>
          <a:blip r:embed="rId3"/>
          <a:stretch>
            <a:fillRect/>
          </a:stretch>
        </p:blipFill>
        <p:spPr>
          <a:xfrm>
            <a:off x="446107" y="1524301"/>
            <a:ext cx="5415987" cy="3134208"/>
          </a:xfrm>
          <a:prstGeom prst="rect">
            <a:avLst/>
          </a:prstGeom>
        </p:spPr>
      </p:pic>
      <p:pic>
        <p:nvPicPr>
          <p:cNvPr id="8" name="Picture 7">
            <a:extLst>
              <a:ext uri="{FF2B5EF4-FFF2-40B4-BE49-F238E27FC236}">
                <a16:creationId xmlns:a16="http://schemas.microsoft.com/office/drawing/2014/main" id="{A45EEFA9-B345-4A0A-E645-CB22A5CD91A3}"/>
              </a:ext>
            </a:extLst>
          </p:cNvPr>
          <p:cNvPicPr>
            <a:picLocks noChangeAspect="1"/>
          </p:cNvPicPr>
          <p:nvPr/>
        </p:nvPicPr>
        <p:blipFill>
          <a:blip r:embed="rId4"/>
          <a:stretch>
            <a:fillRect/>
          </a:stretch>
        </p:blipFill>
        <p:spPr>
          <a:xfrm>
            <a:off x="6252740" y="1524301"/>
            <a:ext cx="5570318" cy="3211372"/>
          </a:xfrm>
          <a:prstGeom prst="rect">
            <a:avLst/>
          </a:prstGeom>
        </p:spPr>
      </p:pic>
      <p:sp>
        <p:nvSpPr>
          <p:cNvPr id="11" name="TextBox 10">
            <a:extLst>
              <a:ext uri="{FF2B5EF4-FFF2-40B4-BE49-F238E27FC236}">
                <a16:creationId xmlns:a16="http://schemas.microsoft.com/office/drawing/2014/main" id="{733AC192-E209-BFA3-FA9A-59CAC295A255}"/>
              </a:ext>
            </a:extLst>
          </p:cNvPr>
          <p:cNvSpPr txBox="1"/>
          <p:nvPr/>
        </p:nvSpPr>
        <p:spPr>
          <a:xfrm>
            <a:off x="6634368" y="5109773"/>
            <a:ext cx="512168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Cold start with 14 MBs of dependencies</a:t>
            </a:r>
          </a:p>
        </p:txBody>
      </p:sp>
      <p:sp>
        <p:nvSpPr>
          <p:cNvPr id="12" name="TextBox 11">
            <a:extLst>
              <a:ext uri="{FF2B5EF4-FFF2-40B4-BE49-F238E27FC236}">
                <a16:creationId xmlns:a16="http://schemas.microsoft.com/office/drawing/2014/main" id="{1308BC25-20D7-B47A-7AC6-ABC07E3D3FFB}"/>
              </a:ext>
            </a:extLst>
          </p:cNvPr>
          <p:cNvSpPr txBox="1"/>
          <p:nvPr/>
        </p:nvSpPr>
        <p:spPr>
          <a:xfrm>
            <a:off x="798029" y="5776783"/>
            <a:ext cx="1089846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Suggestive Measure- We can have minimum number of instances always running (adds up to cost).</a:t>
            </a:r>
          </a:p>
          <a:p>
            <a:r>
              <a:rPr lang="en-US"/>
              <a:t>Or a minimalistic function running on extra instances to reduce cold start.</a:t>
            </a:r>
          </a:p>
        </p:txBody>
      </p:sp>
    </p:spTree>
    <p:extLst>
      <p:ext uri="{BB962C8B-B14F-4D97-AF65-F5344CB8AC3E}">
        <p14:creationId xmlns:p14="http://schemas.microsoft.com/office/powerpoint/2010/main" val="3965125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37F99-6889-4D70-3E3D-50F752C5AB66}"/>
              </a:ext>
            </a:extLst>
          </p:cNvPr>
          <p:cNvSpPr>
            <a:spLocks noGrp="1"/>
          </p:cNvSpPr>
          <p:nvPr>
            <p:ph type="title"/>
          </p:nvPr>
        </p:nvSpPr>
        <p:spPr/>
        <p:txBody>
          <a:bodyPr>
            <a:normAutofit/>
          </a:bodyPr>
          <a:lstStyle/>
          <a:p>
            <a:r>
              <a:rPr lang="en-US" sz="3200"/>
              <a:t>Google Cloud function VS AWS LAMBDA</a:t>
            </a:r>
          </a:p>
        </p:txBody>
      </p:sp>
      <p:sp>
        <p:nvSpPr>
          <p:cNvPr id="4" name="Footer Placeholder 3">
            <a:extLst>
              <a:ext uri="{FF2B5EF4-FFF2-40B4-BE49-F238E27FC236}">
                <a16:creationId xmlns:a16="http://schemas.microsoft.com/office/drawing/2014/main" id="{CDF2B87D-CF35-681C-864B-C77F36587EB1}"/>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C90D8EEC-005A-C68A-6956-A4C567118232}"/>
              </a:ext>
            </a:extLst>
          </p:cNvPr>
          <p:cNvSpPr>
            <a:spLocks noGrp="1"/>
          </p:cNvSpPr>
          <p:nvPr>
            <p:ph type="sldNum" sz="quarter" idx="12"/>
          </p:nvPr>
        </p:nvSpPr>
        <p:spPr/>
        <p:txBody>
          <a:bodyPr/>
          <a:lstStyle/>
          <a:p>
            <a:fld id="{A49DFD55-3C28-40EF-9E31-A92D2E4017FF}" type="slidenum">
              <a:rPr lang="en-US" smtClean="0"/>
              <a:pPr/>
              <a:t>11</a:t>
            </a:fld>
            <a:endParaRPr lang="en-US"/>
          </a:p>
        </p:txBody>
      </p:sp>
      <p:sp>
        <p:nvSpPr>
          <p:cNvPr id="6" name="TextBox 5">
            <a:extLst>
              <a:ext uri="{FF2B5EF4-FFF2-40B4-BE49-F238E27FC236}">
                <a16:creationId xmlns:a16="http://schemas.microsoft.com/office/drawing/2014/main" id="{58BF3CF2-7282-B020-B7C8-7EE558ECCDF4}"/>
              </a:ext>
            </a:extLst>
          </p:cNvPr>
          <p:cNvSpPr txBox="1"/>
          <p:nvPr/>
        </p:nvSpPr>
        <p:spPr>
          <a:xfrm>
            <a:off x="838200" y="4599587"/>
            <a:ext cx="9753601" cy="129195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panose="020B0604020202020204" pitchFamily="34" charset="0"/>
              <a:buChar char="•"/>
            </a:pPr>
            <a:r>
              <a:rPr lang="en-US">
                <a:solidFill>
                  <a:srgbClr val="000000"/>
                </a:solidFill>
                <a:latin typeface="Arial"/>
                <a:cs typeface="Arial"/>
              </a:rPr>
              <a:t>AWS Lambda is slightly faster</a:t>
            </a:r>
          </a:p>
          <a:p>
            <a:pPr marL="285750" indent="-285750">
              <a:lnSpc>
                <a:spcPct val="150000"/>
              </a:lnSpc>
              <a:buFont typeface="Arial" panose="020B0604020202020204" pitchFamily="34" charset="0"/>
              <a:buChar char="•"/>
            </a:pPr>
            <a:r>
              <a:rPr lang="en-US">
                <a:solidFill>
                  <a:srgbClr val="000000"/>
                </a:solidFill>
                <a:latin typeface="Arial"/>
                <a:cs typeface="Arial"/>
              </a:rPr>
              <a:t>Lambda supports more languages (though Python is there in both, which is required mostly)</a:t>
            </a:r>
          </a:p>
          <a:p>
            <a:pPr marL="285750" indent="-285750">
              <a:lnSpc>
                <a:spcPct val="150000"/>
              </a:lnSpc>
              <a:buFont typeface="Arial" panose="020B0604020202020204" pitchFamily="34" charset="0"/>
              <a:buChar char="•"/>
            </a:pPr>
            <a:r>
              <a:rPr lang="en-US">
                <a:solidFill>
                  <a:srgbClr val="000000"/>
                </a:solidFill>
                <a:latin typeface="Arial"/>
                <a:cs typeface="Arial"/>
              </a:rPr>
              <a:t>Lambda is quite complex to setup</a:t>
            </a:r>
            <a:endParaRPr lang="en-US"/>
          </a:p>
        </p:txBody>
      </p:sp>
      <p:pic>
        <p:nvPicPr>
          <p:cNvPr id="7" name="Picture 6">
            <a:extLst>
              <a:ext uri="{FF2B5EF4-FFF2-40B4-BE49-F238E27FC236}">
                <a16:creationId xmlns:a16="http://schemas.microsoft.com/office/drawing/2014/main" id="{676B491E-AEF3-40F6-B71C-8D934918EF91}"/>
              </a:ext>
            </a:extLst>
          </p:cNvPr>
          <p:cNvPicPr>
            <a:picLocks noChangeAspect="1"/>
          </p:cNvPicPr>
          <p:nvPr/>
        </p:nvPicPr>
        <p:blipFill>
          <a:blip r:embed="rId2"/>
          <a:stretch>
            <a:fillRect/>
          </a:stretch>
        </p:blipFill>
        <p:spPr>
          <a:xfrm>
            <a:off x="604071" y="1577025"/>
            <a:ext cx="10983858" cy="2915057"/>
          </a:xfrm>
          <a:prstGeom prst="rect">
            <a:avLst/>
          </a:prstGeom>
        </p:spPr>
      </p:pic>
      <p:sp>
        <p:nvSpPr>
          <p:cNvPr id="8" name="TextBox 7">
            <a:extLst>
              <a:ext uri="{FF2B5EF4-FFF2-40B4-BE49-F238E27FC236}">
                <a16:creationId xmlns:a16="http://schemas.microsoft.com/office/drawing/2014/main" id="{ED74F803-F81F-4556-A895-7E510439C718}"/>
              </a:ext>
            </a:extLst>
          </p:cNvPr>
          <p:cNvSpPr txBox="1"/>
          <p:nvPr/>
        </p:nvSpPr>
        <p:spPr>
          <a:xfrm>
            <a:off x="5800085" y="1786162"/>
            <a:ext cx="591829" cy="369332"/>
          </a:xfrm>
          <a:prstGeom prst="rect">
            <a:avLst/>
          </a:prstGeom>
          <a:noFill/>
        </p:spPr>
        <p:txBody>
          <a:bodyPr wrap="none" rtlCol="0">
            <a:spAutoFit/>
          </a:bodyPr>
          <a:lstStyle/>
          <a:p>
            <a:r>
              <a:rPr lang="en-IN">
                <a:hlinkClick r:id="rId3"/>
              </a:rPr>
              <a:t>Link</a:t>
            </a:r>
            <a:endParaRPr lang="en-IN"/>
          </a:p>
        </p:txBody>
      </p:sp>
    </p:spTree>
    <p:extLst>
      <p:ext uri="{BB962C8B-B14F-4D97-AF65-F5344CB8AC3E}">
        <p14:creationId xmlns:p14="http://schemas.microsoft.com/office/powerpoint/2010/main" val="3875126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37F99-6889-4D70-3E3D-50F752C5AB66}"/>
              </a:ext>
            </a:extLst>
          </p:cNvPr>
          <p:cNvSpPr>
            <a:spLocks noGrp="1"/>
          </p:cNvSpPr>
          <p:nvPr>
            <p:ph type="title"/>
          </p:nvPr>
        </p:nvSpPr>
        <p:spPr>
          <a:xfrm>
            <a:off x="1622610" y="249456"/>
            <a:ext cx="9892553" cy="724232"/>
          </a:xfrm>
        </p:spPr>
        <p:txBody>
          <a:bodyPr>
            <a:normAutofit/>
          </a:bodyPr>
          <a:lstStyle/>
          <a:p>
            <a:r>
              <a:rPr lang="en-US" sz="3200"/>
              <a:t>Google Cloud function VS AWS LAMBDA</a:t>
            </a:r>
          </a:p>
        </p:txBody>
      </p:sp>
      <p:sp>
        <p:nvSpPr>
          <p:cNvPr id="4" name="Footer Placeholder 3">
            <a:extLst>
              <a:ext uri="{FF2B5EF4-FFF2-40B4-BE49-F238E27FC236}">
                <a16:creationId xmlns:a16="http://schemas.microsoft.com/office/drawing/2014/main" id="{CDF2B87D-CF35-681C-864B-C77F36587EB1}"/>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C90D8EEC-005A-C68A-6956-A4C567118232}"/>
              </a:ext>
            </a:extLst>
          </p:cNvPr>
          <p:cNvSpPr>
            <a:spLocks noGrp="1"/>
          </p:cNvSpPr>
          <p:nvPr>
            <p:ph type="sldNum" sz="quarter" idx="12"/>
          </p:nvPr>
        </p:nvSpPr>
        <p:spPr/>
        <p:txBody>
          <a:bodyPr/>
          <a:lstStyle/>
          <a:p>
            <a:fld id="{A49DFD55-3C28-40EF-9E31-A92D2E4017FF}" type="slidenum">
              <a:rPr lang="en-US" smtClean="0"/>
              <a:pPr/>
              <a:t>12</a:t>
            </a:fld>
            <a:endParaRPr lang="en-US"/>
          </a:p>
        </p:txBody>
      </p:sp>
      <p:sp>
        <p:nvSpPr>
          <p:cNvPr id="6" name="TextBox 5">
            <a:extLst>
              <a:ext uri="{FF2B5EF4-FFF2-40B4-BE49-F238E27FC236}">
                <a16:creationId xmlns:a16="http://schemas.microsoft.com/office/drawing/2014/main" id="{58BF3CF2-7282-B020-B7C8-7EE558ECCDF4}"/>
              </a:ext>
            </a:extLst>
          </p:cNvPr>
          <p:cNvSpPr txBox="1"/>
          <p:nvPr/>
        </p:nvSpPr>
        <p:spPr>
          <a:xfrm>
            <a:off x="7615515" y="2915145"/>
            <a:ext cx="3411072" cy="4600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panose="020B0604020202020204" pitchFamily="34" charset="0"/>
              <a:buChar char="•"/>
            </a:pPr>
            <a:r>
              <a:rPr lang="en-US">
                <a:solidFill>
                  <a:srgbClr val="000000"/>
                </a:solidFill>
                <a:latin typeface="Arial"/>
                <a:cs typeface="Arial"/>
              </a:rPr>
              <a:t>AWS is better </a:t>
            </a:r>
            <a:r>
              <a:rPr lang="en-US" err="1">
                <a:solidFill>
                  <a:srgbClr val="000000"/>
                </a:solidFill>
                <a:latin typeface="Arial"/>
                <a:cs typeface="Arial"/>
              </a:rPr>
              <a:t>wrt</a:t>
            </a:r>
            <a:r>
              <a:rPr lang="en-US">
                <a:solidFill>
                  <a:srgbClr val="000000"/>
                </a:solidFill>
                <a:latin typeface="Arial"/>
                <a:cs typeface="Arial"/>
              </a:rPr>
              <a:t> pricing</a:t>
            </a:r>
            <a:endParaRPr lang="en-US"/>
          </a:p>
        </p:txBody>
      </p:sp>
      <p:sp>
        <p:nvSpPr>
          <p:cNvPr id="3" name="TextBox 2">
            <a:extLst>
              <a:ext uri="{FF2B5EF4-FFF2-40B4-BE49-F238E27FC236}">
                <a16:creationId xmlns:a16="http://schemas.microsoft.com/office/drawing/2014/main" id="{A1615A08-A9ED-4C5F-A373-8A9CB1BAA4E2}"/>
              </a:ext>
            </a:extLst>
          </p:cNvPr>
          <p:cNvSpPr txBox="1"/>
          <p:nvPr/>
        </p:nvSpPr>
        <p:spPr>
          <a:xfrm>
            <a:off x="7637927" y="2545812"/>
            <a:ext cx="591829" cy="369332"/>
          </a:xfrm>
          <a:prstGeom prst="rect">
            <a:avLst/>
          </a:prstGeom>
          <a:noFill/>
        </p:spPr>
        <p:txBody>
          <a:bodyPr wrap="none" rtlCol="0">
            <a:spAutoFit/>
          </a:bodyPr>
          <a:lstStyle/>
          <a:p>
            <a:r>
              <a:rPr lang="en-IN">
                <a:hlinkClick r:id="rId2"/>
              </a:rPr>
              <a:t>Link</a:t>
            </a:r>
            <a:endParaRPr lang="en-IN"/>
          </a:p>
        </p:txBody>
      </p:sp>
      <p:pic>
        <p:nvPicPr>
          <p:cNvPr id="9" name="Picture 8">
            <a:extLst>
              <a:ext uri="{FF2B5EF4-FFF2-40B4-BE49-F238E27FC236}">
                <a16:creationId xmlns:a16="http://schemas.microsoft.com/office/drawing/2014/main" id="{6CB5F5A9-05C7-4916-BADF-993E746C899F}"/>
              </a:ext>
            </a:extLst>
          </p:cNvPr>
          <p:cNvPicPr>
            <a:picLocks noChangeAspect="1"/>
          </p:cNvPicPr>
          <p:nvPr/>
        </p:nvPicPr>
        <p:blipFill>
          <a:blip r:embed="rId3"/>
          <a:stretch>
            <a:fillRect/>
          </a:stretch>
        </p:blipFill>
        <p:spPr>
          <a:xfrm>
            <a:off x="1165413" y="-1031"/>
            <a:ext cx="10050605" cy="6722507"/>
          </a:xfrm>
          <a:prstGeom prst="rect">
            <a:avLst/>
          </a:prstGeom>
        </p:spPr>
      </p:pic>
    </p:spTree>
    <p:extLst>
      <p:ext uri="{BB962C8B-B14F-4D97-AF65-F5344CB8AC3E}">
        <p14:creationId xmlns:p14="http://schemas.microsoft.com/office/powerpoint/2010/main" val="4146390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44689-B409-C4B3-5B86-310DE919BC01}"/>
              </a:ext>
            </a:extLst>
          </p:cNvPr>
          <p:cNvSpPr>
            <a:spLocks noGrp="1"/>
          </p:cNvSpPr>
          <p:nvPr>
            <p:ph type="title"/>
          </p:nvPr>
        </p:nvSpPr>
        <p:spPr>
          <a:xfrm>
            <a:off x="876693" y="741391"/>
            <a:ext cx="3455821" cy="1616203"/>
          </a:xfrm>
        </p:spPr>
        <p:txBody>
          <a:bodyPr vert="horz" lIns="91440" tIns="45720" rIns="91440" bIns="45720" rtlCol="0" anchor="b">
            <a:normAutofit/>
          </a:bodyPr>
          <a:lstStyle/>
          <a:p>
            <a:r>
              <a:rPr lang="en-US" sz="3200" kern="1200">
                <a:solidFill>
                  <a:schemeClr val="tx1"/>
                </a:solidFill>
                <a:latin typeface="+mj-lt"/>
                <a:ea typeface="+mj-ea"/>
                <a:cs typeface="+mj-cs"/>
              </a:rPr>
              <a:t>AMAZON </a:t>
            </a:r>
            <a:r>
              <a:rPr lang="en-US" sz="3200" kern="1200" err="1">
                <a:solidFill>
                  <a:schemeClr val="tx1"/>
                </a:solidFill>
                <a:latin typeface="+mj-lt"/>
                <a:ea typeface="+mj-ea"/>
                <a:cs typeface="+mj-cs"/>
              </a:rPr>
              <a:t>Sagemaker</a:t>
            </a:r>
            <a:endParaRPr lang="en-US" sz="3200" kern="1200">
              <a:solidFill>
                <a:schemeClr val="tx1"/>
              </a:solidFill>
              <a:latin typeface="+mj-lt"/>
              <a:ea typeface="+mj-ea"/>
              <a:cs typeface="+mj-cs"/>
            </a:endParaRPr>
          </a:p>
        </p:txBody>
      </p:sp>
      <p:sp>
        <p:nvSpPr>
          <p:cNvPr id="6" name="TextBox 5">
            <a:extLst>
              <a:ext uri="{FF2B5EF4-FFF2-40B4-BE49-F238E27FC236}">
                <a16:creationId xmlns:a16="http://schemas.microsoft.com/office/drawing/2014/main" id="{1C092CBB-1846-185E-284A-83B5D2F2AA4D}"/>
              </a:ext>
            </a:extLst>
          </p:cNvPr>
          <p:cNvSpPr txBox="1"/>
          <p:nvPr/>
        </p:nvSpPr>
        <p:spPr>
          <a:xfrm>
            <a:off x="876692" y="2973743"/>
            <a:ext cx="3455821" cy="344783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285750" indent="-228600">
              <a:lnSpc>
                <a:spcPct val="90000"/>
              </a:lnSpc>
              <a:spcAft>
                <a:spcPts val="600"/>
              </a:spcAft>
              <a:buFont typeface="Arial" panose="020B0604020202020204" pitchFamily="34" charset="0"/>
              <a:buChar char="•"/>
            </a:pPr>
            <a:r>
              <a:rPr lang="en-US" sz="2000"/>
              <a:t>Amazon </a:t>
            </a:r>
            <a:r>
              <a:rPr lang="en-US" sz="2000" err="1"/>
              <a:t>Sagemaker</a:t>
            </a:r>
            <a:r>
              <a:rPr lang="en-US" sz="2000"/>
              <a:t> with other services of AWS like S3 Buckets, AWS ECR, AWS lambda &amp; </a:t>
            </a:r>
            <a:r>
              <a:rPr lang="en-US" sz="2000" err="1"/>
              <a:t>api</a:t>
            </a:r>
            <a:r>
              <a:rPr lang="en-US" sz="2000"/>
              <a:t> Gateway.</a:t>
            </a:r>
          </a:p>
          <a:p>
            <a:pPr marL="285750" indent="-228600">
              <a:lnSpc>
                <a:spcPct val="90000"/>
              </a:lnSpc>
              <a:spcAft>
                <a:spcPts val="600"/>
              </a:spcAft>
              <a:buFont typeface="Arial" panose="020B0604020202020204" pitchFamily="34" charset="0"/>
              <a:buChar char="•"/>
            </a:pPr>
            <a:endParaRPr lang="en-US" sz="2000"/>
          </a:p>
        </p:txBody>
      </p:sp>
      <p:pic>
        <p:nvPicPr>
          <p:cNvPr id="7" name="Picture 6" descr="A diagram of a software system&#10;&#10;Description automatically generated">
            <a:extLst>
              <a:ext uri="{FF2B5EF4-FFF2-40B4-BE49-F238E27FC236}">
                <a16:creationId xmlns:a16="http://schemas.microsoft.com/office/drawing/2014/main" id="{4B5CA170-D0A4-98EF-1F3B-F7C54EA37EB6}"/>
              </a:ext>
            </a:extLst>
          </p:cNvPr>
          <p:cNvPicPr>
            <a:picLocks noChangeAspect="1"/>
          </p:cNvPicPr>
          <p:nvPr/>
        </p:nvPicPr>
        <p:blipFill>
          <a:blip r:embed="rId2"/>
          <a:stretch>
            <a:fillRect/>
          </a:stretch>
        </p:blipFill>
        <p:spPr>
          <a:xfrm>
            <a:off x="4987672" y="1500878"/>
            <a:ext cx="6389346" cy="3865554"/>
          </a:xfrm>
          <a:prstGeom prst="rect">
            <a:avLst/>
          </a:prstGeom>
        </p:spPr>
      </p:pic>
      <p:sp>
        <p:nvSpPr>
          <p:cNvPr id="4" name="Footer Placeholder 3">
            <a:extLst>
              <a:ext uri="{FF2B5EF4-FFF2-40B4-BE49-F238E27FC236}">
                <a16:creationId xmlns:a16="http://schemas.microsoft.com/office/drawing/2014/main" id="{B47DA769-664F-5A89-92B3-6F48D10728C0}"/>
              </a:ext>
            </a:extLst>
          </p:cNvPr>
          <p:cNvSpPr>
            <a:spLocks noGrp="1"/>
          </p:cNvSpPr>
          <p:nvPr>
            <p:ph type="ftr" sz="quarter" idx="11"/>
          </p:nvPr>
        </p:nvSpPr>
        <p:spPr>
          <a:xfrm>
            <a:off x="5514569" y="6356350"/>
            <a:ext cx="3096030" cy="365125"/>
          </a:xfrm>
        </p:spPr>
        <p:txBody>
          <a:bodyPr vert="horz" lIns="91440" tIns="45720" rIns="91440" bIns="45720" rtlCol="0" anchor="ctr">
            <a:normAutofit/>
          </a:bodyPr>
          <a:lstStyle/>
          <a:p>
            <a:r>
              <a:rPr lang="en-US" sz="1200"/>
              <a:t>ARCHITECTURE DESIGN</a:t>
            </a:r>
          </a:p>
        </p:txBody>
      </p:sp>
      <p:sp>
        <p:nvSpPr>
          <p:cNvPr id="5" name="Slide Number Placeholder 4">
            <a:extLst>
              <a:ext uri="{FF2B5EF4-FFF2-40B4-BE49-F238E27FC236}">
                <a16:creationId xmlns:a16="http://schemas.microsoft.com/office/drawing/2014/main" id="{41B3FE9B-786C-570C-A46E-62869124A1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A49DFD55-3C28-40EF-9E31-A92D2E4017FF}" type="slidenum">
              <a:rPr lang="en-US" sz="1200">
                <a:solidFill>
                  <a:schemeClr val="tx1">
                    <a:lumMod val="50000"/>
                    <a:lumOff val="50000"/>
                  </a:schemeClr>
                </a:solidFill>
              </a:rPr>
              <a:pPr>
                <a:spcAft>
                  <a:spcPts val="600"/>
                </a:spcAft>
              </a:pPr>
              <a:t>13</a:t>
            </a:fld>
            <a:endParaRPr lang="en-US" sz="1200">
              <a:solidFill>
                <a:schemeClr val="tx1">
                  <a:lumMod val="50000"/>
                  <a:lumOff val="50000"/>
                </a:schemeClr>
              </a:solidFill>
            </a:endParaRPr>
          </a:p>
        </p:txBody>
      </p:sp>
      <p:grpSp>
        <p:nvGrpSpPr>
          <p:cNvPr id="18" name="Group 17">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3" name="Rectangle 12">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1423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65E86-6BFE-1F2B-D12D-08CE421D176D}"/>
              </a:ext>
            </a:extLst>
          </p:cNvPr>
          <p:cNvSpPr>
            <a:spLocks noGrp="1"/>
          </p:cNvSpPr>
          <p:nvPr>
            <p:ph type="title"/>
          </p:nvPr>
        </p:nvSpPr>
        <p:spPr>
          <a:xfrm>
            <a:off x="838200" y="266169"/>
            <a:ext cx="10515600" cy="1325563"/>
          </a:xfrm>
        </p:spPr>
        <p:txBody>
          <a:bodyPr>
            <a:normAutofit/>
          </a:bodyPr>
          <a:lstStyle/>
          <a:p>
            <a:r>
              <a:rPr lang="en-US" sz="3200"/>
              <a:t>AMAZON SAGEMAKER</a:t>
            </a:r>
          </a:p>
        </p:txBody>
      </p:sp>
      <p:sp>
        <p:nvSpPr>
          <p:cNvPr id="4" name="Footer Placeholder 3">
            <a:extLst>
              <a:ext uri="{FF2B5EF4-FFF2-40B4-BE49-F238E27FC236}">
                <a16:creationId xmlns:a16="http://schemas.microsoft.com/office/drawing/2014/main" id="{95BB2A01-C4B7-13CC-D913-DDBDACD6816B}"/>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80D16EA6-6F38-3AF3-DF10-D395A1AEB765}"/>
              </a:ext>
            </a:extLst>
          </p:cNvPr>
          <p:cNvSpPr>
            <a:spLocks noGrp="1"/>
          </p:cNvSpPr>
          <p:nvPr>
            <p:ph type="sldNum" sz="quarter" idx="12"/>
          </p:nvPr>
        </p:nvSpPr>
        <p:spPr/>
        <p:txBody>
          <a:bodyPr/>
          <a:lstStyle/>
          <a:p>
            <a:fld id="{A49DFD55-3C28-40EF-9E31-A92D2E4017FF}" type="slidenum">
              <a:rPr lang="en-US" smtClean="0"/>
              <a:pPr/>
              <a:t>14</a:t>
            </a:fld>
            <a:endParaRPr lang="en-US"/>
          </a:p>
        </p:txBody>
      </p:sp>
      <p:sp>
        <p:nvSpPr>
          <p:cNvPr id="6" name="TextBox 5">
            <a:extLst>
              <a:ext uri="{FF2B5EF4-FFF2-40B4-BE49-F238E27FC236}">
                <a16:creationId xmlns:a16="http://schemas.microsoft.com/office/drawing/2014/main" id="{E226733B-9BA6-0EA2-0C7A-F16996B99F67}"/>
              </a:ext>
            </a:extLst>
          </p:cNvPr>
          <p:cNvSpPr txBox="1"/>
          <p:nvPr/>
        </p:nvSpPr>
        <p:spPr>
          <a:xfrm>
            <a:off x="1264673" y="1591732"/>
            <a:ext cx="9835127" cy="477053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solidFill>
                  <a:srgbClr val="000000"/>
                </a:solidFill>
                <a:latin typeface="Arial"/>
                <a:cs typeface="Arial"/>
              </a:rPr>
              <a:t>Amazon </a:t>
            </a:r>
            <a:r>
              <a:rPr lang="en-US" err="1">
                <a:solidFill>
                  <a:srgbClr val="000000"/>
                </a:solidFill>
                <a:latin typeface="Arial"/>
                <a:cs typeface="Arial"/>
              </a:rPr>
              <a:t>SageMaker</a:t>
            </a:r>
            <a:r>
              <a:rPr lang="en-US">
                <a:solidFill>
                  <a:srgbClr val="000000"/>
                </a:solidFill>
                <a:latin typeface="Arial"/>
                <a:cs typeface="Arial"/>
              </a:rPr>
              <a:t> is a fully managed machine learning service. It helps data scientists and developers to prepare, build, train, and deploy high-quality machine learning (ML) models quickly.</a:t>
            </a:r>
          </a:p>
          <a:p>
            <a:pPr marL="285750" indent="-285750">
              <a:buFont typeface="Arial"/>
              <a:buChar char="•"/>
            </a:pPr>
            <a:endParaRPr lang="en-US">
              <a:solidFill>
                <a:srgbClr val="000000"/>
              </a:solidFill>
              <a:latin typeface="Arial"/>
              <a:cs typeface="Arial"/>
            </a:endParaRPr>
          </a:p>
          <a:p>
            <a:pPr marL="285750" indent="-285750">
              <a:buFont typeface="Arial" panose="020B0604020202020204" pitchFamily="34" charset="0"/>
              <a:buChar char="•"/>
            </a:pPr>
            <a:r>
              <a:rPr lang="en-US">
                <a:solidFill>
                  <a:srgbClr val="000000"/>
                </a:solidFill>
                <a:latin typeface="Arial"/>
                <a:cs typeface="Arial"/>
              </a:rPr>
              <a:t>It provides an integrated </a:t>
            </a:r>
            <a:r>
              <a:rPr lang="en-US" err="1">
                <a:solidFill>
                  <a:srgbClr val="000000"/>
                </a:solidFill>
                <a:latin typeface="Arial"/>
                <a:cs typeface="Arial"/>
              </a:rPr>
              <a:t>Jupyter</a:t>
            </a:r>
            <a:r>
              <a:rPr lang="en-US">
                <a:solidFill>
                  <a:srgbClr val="000000"/>
                </a:solidFill>
                <a:latin typeface="Arial"/>
                <a:cs typeface="Arial"/>
              </a:rPr>
              <a:t> authoring notebook instance to easily access your data sources for exploration and analysis.</a:t>
            </a:r>
          </a:p>
          <a:p>
            <a:pPr marL="285750" indent="-285750">
              <a:buFont typeface="Arial"/>
              <a:buChar char="•"/>
            </a:pPr>
            <a:endParaRPr lang="en-US">
              <a:solidFill>
                <a:srgbClr val="000000"/>
              </a:solidFill>
              <a:latin typeface="Arial"/>
              <a:cs typeface="Arial"/>
            </a:endParaRPr>
          </a:p>
          <a:p>
            <a:pPr marL="285750" indent="-285750">
              <a:buFont typeface="Arial" panose="020B0604020202020204" pitchFamily="34" charset="0"/>
              <a:buChar char="•"/>
            </a:pPr>
            <a:r>
              <a:rPr lang="en-US">
                <a:solidFill>
                  <a:srgbClr val="000000"/>
                </a:solidFill>
                <a:latin typeface="Arial"/>
                <a:cs typeface="Arial"/>
              </a:rPr>
              <a:t>Pros: automatic </a:t>
            </a:r>
            <a:r>
              <a:rPr lang="en-US" err="1">
                <a:solidFill>
                  <a:srgbClr val="000000"/>
                </a:solidFill>
                <a:latin typeface="Arial"/>
                <a:cs typeface="Arial"/>
              </a:rPr>
              <a:t>MLOps</a:t>
            </a:r>
            <a:r>
              <a:rPr lang="en-US">
                <a:solidFill>
                  <a:srgbClr val="000000"/>
                </a:solidFill>
                <a:latin typeface="Arial"/>
                <a:cs typeface="Arial"/>
              </a:rPr>
              <a:t> functionalities, Make monitoring &amp; analysis of ML models easy (but we don’t have to delve into model monitoring right now, we have to focus on how to provide users access of the service model).</a:t>
            </a:r>
          </a:p>
          <a:p>
            <a:r>
              <a:rPr lang="en-US">
                <a:solidFill>
                  <a:srgbClr val="000000"/>
                </a:solidFill>
                <a:latin typeface="Arial"/>
                <a:cs typeface="Arial"/>
              </a:rPr>
              <a:t>   </a:t>
            </a:r>
          </a:p>
          <a:p>
            <a:pPr marL="285750" indent="-285750">
              <a:buFont typeface="Arial" panose="020B0604020202020204" pitchFamily="34" charset="0"/>
              <a:buChar char="•"/>
            </a:pPr>
            <a:r>
              <a:rPr lang="en-US">
                <a:solidFill>
                  <a:srgbClr val="000000"/>
                </a:solidFill>
                <a:latin typeface="Arial"/>
                <a:cs typeface="Arial"/>
              </a:rPr>
              <a:t>Cons: Higher cost than Lambda function architecture &amp; a little bit complicated while deploying pretrained model on </a:t>
            </a:r>
            <a:r>
              <a:rPr lang="en-US" err="1">
                <a:solidFill>
                  <a:srgbClr val="000000"/>
                </a:solidFill>
                <a:latin typeface="Arial"/>
                <a:cs typeface="Arial"/>
              </a:rPr>
              <a:t>sagemaker</a:t>
            </a:r>
            <a:r>
              <a:rPr lang="en-US">
                <a:solidFill>
                  <a:srgbClr val="000000"/>
                </a:solidFill>
                <a:latin typeface="Arial"/>
                <a:cs typeface="Arial"/>
              </a:rPr>
              <a:t> endpoint instead of building and training model on </a:t>
            </a:r>
            <a:r>
              <a:rPr lang="en-US" err="1">
                <a:solidFill>
                  <a:srgbClr val="000000"/>
                </a:solidFill>
                <a:latin typeface="Arial"/>
                <a:cs typeface="Arial"/>
              </a:rPr>
              <a:t>sagemaker</a:t>
            </a:r>
            <a:r>
              <a:rPr lang="en-US">
                <a:solidFill>
                  <a:srgbClr val="000000"/>
                </a:solidFill>
                <a:latin typeface="Arial"/>
                <a:cs typeface="Arial"/>
              </a:rPr>
              <a:t> and then deploying it on the endpoint.</a:t>
            </a:r>
          </a:p>
          <a:p>
            <a:br>
              <a:rPr lang="en-US"/>
            </a:br>
            <a:endParaRPr lang="en-US"/>
          </a:p>
          <a:p>
            <a:pPr marL="285750" indent="-285750">
              <a:buFont typeface="Arial"/>
              <a:buChar char="•"/>
            </a:pPr>
            <a:endParaRPr lang="en-US" sz="1600">
              <a:solidFill>
                <a:srgbClr val="242424"/>
              </a:solidFill>
              <a:latin typeface="Arial"/>
              <a:cs typeface="Arial"/>
            </a:endParaRPr>
          </a:p>
        </p:txBody>
      </p:sp>
    </p:spTree>
    <p:extLst>
      <p:ext uri="{BB962C8B-B14F-4D97-AF65-F5344CB8AC3E}">
        <p14:creationId xmlns:p14="http://schemas.microsoft.com/office/powerpoint/2010/main" val="1768693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429E3-2F67-348E-DE4C-59578C31C992}"/>
              </a:ext>
            </a:extLst>
          </p:cNvPr>
          <p:cNvSpPr>
            <a:spLocks noGrp="1"/>
          </p:cNvSpPr>
          <p:nvPr>
            <p:ph type="title"/>
          </p:nvPr>
        </p:nvSpPr>
        <p:spPr>
          <a:xfrm>
            <a:off x="902094" y="2519392"/>
            <a:ext cx="3455821" cy="1616203"/>
          </a:xfrm>
        </p:spPr>
        <p:txBody>
          <a:bodyPr vert="horz" lIns="91440" tIns="45720" rIns="91440" bIns="45720" rtlCol="0" anchor="b">
            <a:normAutofit/>
          </a:bodyPr>
          <a:lstStyle/>
          <a:p>
            <a:r>
              <a:rPr lang="en-US" sz="3200" kern="1200">
                <a:solidFill>
                  <a:schemeClr val="tx1"/>
                </a:solidFill>
                <a:latin typeface="+mj-lt"/>
                <a:ea typeface="+mj-ea"/>
                <a:cs typeface="+mj-cs"/>
              </a:rPr>
              <a:t>Amazon </a:t>
            </a:r>
            <a:r>
              <a:rPr lang="en-US" sz="3200" kern="1200" err="1">
                <a:solidFill>
                  <a:schemeClr val="tx1"/>
                </a:solidFill>
                <a:latin typeface="+mj-lt"/>
                <a:ea typeface="+mj-ea"/>
                <a:cs typeface="+mj-cs"/>
              </a:rPr>
              <a:t>Sagemaker</a:t>
            </a:r>
            <a:r>
              <a:rPr lang="en-US" sz="3200" kern="1200">
                <a:solidFill>
                  <a:schemeClr val="tx1"/>
                </a:solidFill>
                <a:latin typeface="+mj-lt"/>
                <a:ea typeface="+mj-ea"/>
                <a:cs typeface="+mj-cs"/>
              </a:rPr>
              <a:t> script mode</a:t>
            </a:r>
          </a:p>
        </p:txBody>
      </p:sp>
      <p:sp>
        <p:nvSpPr>
          <p:cNvPr id="6" name="TextBox 5">
            <a:extLst>
              <a:ext uri="{FF2B5EF4-FFF2-40B4-BE49-F238E27FC236}">
                <a16:creationId xmlns:a16="http://schemas.microsoft.com/office/drawing/2014/main" id="{E48F0DBA-DAE1-AE9B-58E1-9012F54286D6}"/>
              </a:ext>
            </a:extLst>
          </p:cNvPr>
          <p:cNvSpPr txBox="1"/>
          <p:nvPr/>
        </p:nvSpPr>
        <p:spPr>
          <a:xfrm>
            <a:off x="840231" y="2776491"/>
            <a:ext cx="3455821" cy="344783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285750" indent="-228600">
              <a:lnSpc>
                <a:spcPct val="90000"/>
              </a:lnSpc>
              <a:spcAft>
                <a:spcPts val="600"/>
              </a:spcAft>
              <a:buFont typeface="Arial" panose="020B0604020202020204" pitchFamily="34" charset="0"/>
              <a:buChar char="•"/>
            </a:pPr>
            <a:endParaRPr lang="en-US" sz="2000"/>
          </a:p>
        </p:txBody>
      </p:sp>
      <p:pic>
        <p:nvPicPr>
          <p:cNvPr id="7" name="Picture 6" descr="A diagram of a software program&#10;&#10;Description automatically generated">
            <a:extLst>
              <a:ext uri="{FF2B5EF4-FFF2-40B4-BE49-F238E27FC236}">
                <a16:creationId xmlns:a16="http://schemas.microsoft.com/office/drawing/2014/main" id="{4109273F-A710-AA87-0DD9-B812D495144A}"/>
              </a:ext>
            </a:extLst>
          </p:cNvPr>
          <p:cNvPicPr>
            <a:picLocks noChangeAspect="1"/>
          </p:cNvPicPr>
          <p:nvPr/>
        </p:nvPicPr>
        <p:blipFill>
          <a:blip r:embed="rId2"/>
          <a:stretch>
            <a:fillRect/>
          </a:stretch>
        </p:blipFill>
        <p:spPr>
          <a:xfrm>
            <a:off x="4987672" y="822010"/>
            <a:ext cx="6389346" cy="5223290"/>
          </a:xfrm>
          <a:prstGeom prst="rect">
            <a:avLst/>
          </a:prstGeom>
        </p:spPr>
      </p:pic>
      <p:sp>
        <p:nvSpPr>
          <p:cNvPr id="4" name="Footer Placeholder 3">
            <a:extLst>
              <a:ext uri="{FF2B5EF4-FFF2-40B4-BE49-F238E27FC236}">
                <a16:creationId xmlns:a16="http://schemas.microsoft.com/office/drawing/2014/main" id="{D76C3BE8-3011-596D-8F73-8BA0844B491F}"/>
              </a:ext>
            </a:extLst>
          </p:cNvPr>
          <p:cNvSpPr>
            <a:spLocks noGrp="1"/>
          </p:cNvSpPr>
          <p:nvPr>
            <p:ph type="ftr" sz="quarter" idx="11"/>
          </p:nvPr>
        </p:nvSpPr>
        <p:spPr>
          <a:xfrm>
            <a:off x="5514569" y="6356350"/>
            <a:ext cx="3096030" cy="365125"/>
          </a:xfrm>
        </p:spPr>
        <p:txBody>
          <a:bodyPr vert="horz" lIns="91440" tIns="45720" rIns="91440" bIns="45720" rtlCol="0" anchor="ctr">
            <a:normAutofit/>
          </a:bodyPr>
          <a:lstStyle/>
          <a:p>
            <a:pPr algn="l">
              <a:spcAft>
                <a:spcPts val="600"/>
              </a:spcAft>
            </a:pPr>
            <a:r>
              <a:rPr lang="en-US" sz="1200" kern="1200">
                <a:solidFill>
                  <a:schemeClr val="tx1">
                    <a:lumMod val="50000"/>
                    <a:lumOff val="50000"/>
                  </a:schemeClr>
                </a:solidFill>
                <a:latin typeface="+mn-lt"/>
                <a:ea typeface="+mn-ea"/>
                <a:cs typeface="+mn-cs"/>
              </a:rPr>
              <a:t>ARCHITECTURE DESIGN</a:t>
            </a:r>
          </a:p>
        </p:txBody>
      </p:sp>
      <p:sp>
        <p:nvSpPr>
          <p:cNvPr id="5" name="Slide Number Placeholder 4">
            <a:extLst>
              <a:ext uri="{FF2B5EF4-FFF2-40B4-BE49-F238E27FC236}">
                <a16:creationId xmlns:a16="http://schemas.microsoft.com/office/drawing/2014/main" id="{30F84ECE-5B56-75CF-4AB7-FBA03F03C23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A49DFD55-3C28-40EF-9E31-A92D2E4017FF}" type="slidenum">
              <a:rPr lang="en-US" sz="1200">
                <a:solidFill>
                  <a:schemeClr val="tx1">
                    <a:lumMod val="50000"/>
                    <a:lumOff val="50000"/>
                  </a:schemeClr>
                </a:solidFill>
              </a:rPr>
              <a:pPr>
                <a:spcAft>
                  <a:spcPts val="600"/>
                </a:spcAft>
              </a:pPr>
              <a:t>15</a:t>
            </a:fld>
            <a:endParaRPr lang="en-US" sz="1200">
              <a:solidFill>
                <a:schemeClr val="tx1">
                  <a:lumMod val="50000"/>
                  <a:lumOff val="50000"/>
                </a:schemeClr>
              </a:solidFill>
            </a:endParaRPr>
          </a:p>
        </p:txBody>
      </p:sp>
      <p:grpSp>
        <p:nvGrpSpPr>
          <p:cNvPr id="12" name="Group 11">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3" name="Rectangle 12">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76226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65E86-6BFE-1F2B-D12D-08CE421D176D}"/>
              </a:ext>
            </a:extLst>
          </p:cNvPr>
          <p:cNvSpPr>
            <a:spLocks noGrp="1"/>
          </p:cNvSpPr>
          <p:nvPr>
            <p:ph type="title"/>
          </p:nvPr>
        </p:nvSpPr>
        <p:spPr>
          <a:xfrm>
            <a:off x="897467" y="365125"/>
            <a:ext cx="10515600" cy="1325563"/>
          </a:xfrm>
        </p:spPr>
        <p:txBody>
          <a:bodyPr/>
          <a:lstStyle/>
          <a:p>
            <a:r>
              <a:rPr lang="en-US" sz="3200">
                <a:ea typeface="+mj-lt"/>
                <a:cs typeface="+mj-lt"/>
              </a:rPr>
              <a:t>AMAZON SAGEMAKER SCRIPT MODE</a:t>
            </a:r>
          </a:p>
          <a:p>
            <a:endParaRPr lang="en-US"/>
          </a:p>
        </p:txBody>
      </p:sp>
      <p:sp>
        <p:nvSpPr>
          <p:cNvPr id="4" name="Footer Placeholder 3">
            <a:extLst>
              <a:ext uri="{FF2B5EF4-FFF2-40B4-BE49-F238E27FC236}">
                <a16:creationId xmlns:a16="http://schemas.microsoft.com/office/drawing/2014/main" id="{95BB2A01-C4B7-13CC-D913-DDBDACD6816B}"/>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80D16EA6-6F38-3AF3-DF10-D395A1AEB765}"/>
              </a:ext>
            </a:extLst>
          </p:cNvPr>
          <p:cNvSpPr>
            <a:spLocks noGrp="1"/>
          </p:cNvSpPr>
          <p:nvPr>
            <p:ph type="sldNum" sz="quarter" idx="12"/>
          </p:nvPr>
        </p:nvSpPr>
        <p:spPr/>
        <p:txBody>
          <a:bodyPr/>
          <a:lstStyle/>
          <a:p>
            <a:fld id="{A49DFD55-3C28-40EF-9E31-A92D2E4017FF}" type="slidenum">
              <a:rPr lang="en-US" smtClean="0"/>
              <a:pPr/>
              <a:t>16</a:t>
            </a:fld>
            <a:endParaRPr lang="en-US"/>
          </a:p>
        </p:txBody>
      </p:sp>
      <p:sp>
        <p:nvSpPr>
          <p:cNvPr id="6" name="TextBox 5">
            <a:extLst>
              <a:ext uri="{FF2B5EF4-FFF2-40B4-BE49-F238E27FC236}">
                <a16:creationId xmlns:a16="http://schemas.microsoft.com/office/drawing/2014/main" id="{E226733B-9BA6-0EA2-0C7A-F16996B99F67}"/>
              </a:ext>
            </a:extLst>
          </p:cNvPr>
          <p:cNvSpPr txBox="1"/>
          <p:nvPr/>
        </p:nvSpPr>
        <p:spPr>
          <a:xfrm>
            <a:off x="1261533" y="1761066"/>
            <a:ext cx="9652000" cy="4500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a:solidFill>
                  <a:srgbClr val="000000"/>
                </a:solidFill>
                <a:latin typeface="Arial"/>
                <a:cs typeface="Arial"/>
              </a:rPr>
              <a:t>Script mode enables you to write custom training and inference code while still utilizing common ML framework containers maintained by AWS. Script mode is easy to use and flexible.</a:t>
            </a:r>
          </a:p>
          <a:p>
            <a:pPr marL="285750" indent="-285750">
              <a:buFont typeface="Arial" panose="020B0604020202020204" pitchFamily="34" charset="0"/>
              <a:buChar char="•"/>
            </a:pPr>
            <a:endParaRPr lang="en-US">
              <a:solidFill>
                <a:srgbClr val="000000"/>
              </a:solidFill>
              <a:latin typeface="Arial"/>
              <a:cs typeface="Arial"/>
            </a:endParaRPr>
          </a:p>
          <a:p>
            <a:pPr marL="285750" indent="-285750">
              <a:buFont typeface="Arial" panose="020B0604020202020204" pitchFamily="34" charset="0"/>
              <a:buChar char="•"/>
            </a:pPr>
            <a:r>
              <a:rPr lang="en-US">
                <a:solidFill>
                  <a:srgbClr val="000000"/>
                </a:solidFill>
                <a:latin typeface="Arial"/>
                <a:cs typeface="Arial"/>
              </a:rPr>
              <a:t>Pros: We can customize libraries we want to use, we can customize code to train-retrain model &amp; we can also customize inference code by giving our own scripts. (quite similar to </a:t>
            </a:r>
            <a:r>
              <a:rPr lang="en-US" err="1">
                <a:solidFill>
                  <a:srgbClr val="000000"/>
                </a:solidFill>
                <a:latin typeface="Arial"/>
                <a:cs typeface="Arial"/>
              </a:rPr>
              <a:t>Sagemaker</a:t>
            </a:r>
            <a:r>
              <a:rPr lang="en-US">
                <a:solidFill>
                  <a:srgbClr val="000000"/>
                </a:solidFill>
                <a:latin typeface="Arial"/>
                <a:cs typeface="Arial"/>
              </a:rPr>
              <a:t> + S3 + ECR).</a:t>
            </a:r>
          </a:p>
          <a:p>
            <a:endParaRPr lang="en-US">
              <a:solidFill>
                <a:srgbClr val="000000"/>
              </a:solidFill>
              <a:latin typeface="Arial"/>
              <a:cs typeface="Arial"/>
            </a:endParaRPr>
          </a:p>
          <a:p>
            <a:pPr marL="285750" indent="-285750">
              <a:buFont typeface="Arial"/>
              <a:buChar char="•"/>
            </a:pPr>
            <a:r>
              <a:rPr lang="en-US">
                <a:solidFill>
                  <a:srgbClr val="000000"/>
                </a:solidFill>
                <a:latin typeface="Arial"/>
                <a:cs typeface="Arial"/>
              </a:rPr>
              <a:t>Cons: Since </a:t>
            </a:r>
            <a:r>
              <a:rPr lang="en-US" err="1">
                <a:solidFill>
                  <a:srgbClr val="000000"/>
                </a:solidFill>
                <a:latin typeface="Arial"/>
                <a:cs typeface="Arial"/>
              </a:rPr>
              <a:t>Sagemaker</a:t>
            </a:r>
            <a:r>
              <a:rPr lang="en-US">
                <a:solidFill>
                  <a:srgbClr val="000000"/>
                </a:solidFill>
                <a:latin typeface="Arial"/>
                <a:cs typeface="Arial"/>
              </a:rPr>
              <a:t> is involved so all the previous cons are applicable here too.</a:t>
            </a:r>
          </a:p>
          <a:p>
            <a:pPr marL="285750" indent="-285750">
              <a:buFont typeface="Arial"/>
              <a:buChar char="•"/>
            </a:pPr>
            <a:endParaRPr lang="en-US">
              <a:latin typeface="Arial"/>
              <a:cs typeface="Arial"/>
            </a:endParaRPr>
          </a:p>
          <a:p>
            <a:pPr marL="285750" indent="-285750">
              <a:buFont typeface="Arial"/>
              <a:buChar char="•"/>
            </a:pPr>
            <a:endParaRPr lang="en-US">
              <a:latin typeface="Arial"/>
              <a:cs typeface="Arial"/>
            </a:endParaRPr>
          </a:p>
          <a:p>
            <a:br>
              <a:rPr lang="en-US"/>
            </a:br>
            <a:endParaRPr lang="en-US"/>
          </a:p>
          <a:p>
            <a:pPr marL="285750" indent="-285750">
              <a:buFont typeface="Arial"/>
              <a:buChar char="•"/>
            </a:pPr>
            <a:endParaRPr lang="en-US">
              <a:solidFill>
                <a:srgbClr val="242424"/>
              </a:solidFill>
              <a:latin typeface="Arial"/>
              <a:cs typeface="Arial"/>
            </a:endParaRPr>
          </a:p>
          <a:p>
            <a:pPr marL="285750" indent="-285750">
              <a:buFont typeface="Arial"/>
              <a:buChar char="•"/>
            </a:pPr>
            <a:endParaRPr lang="en-US">
              <a:solidFill>
                <a:srgbClr val="242424"/>
              </a:solidFill>
              <a:latin typeface="Arial"/>
              <a:cs typeface="Arial"/>
            </a:endParaRPr>
          </a:p>
          <a:p>
            <a:pPr marL="285750" indent="-285750">
              <a:buFont typeface="Arial"/>
              <a:buChar char="•"/>
            </a:pPr>
            <a:endParaRPr lang="en-US" sz="1600">
              <a:solidFill>
                <a:srgbClr val="242424"/>
              </a:solidFill>
              <a:latin typeface="Arial"/>
              <a:cs typeface="Arial"/>
            </a:endParaRPr>
          </a:p>
        </p:txBody>
      </p:sp>
    </p:spTree>
    <p:extLst>
      <p:ext uri="{BB962C8B-B14F-4D97-AF65-F5344CB8AC3E}">
        <p14:creationId xmlns:p14="http://schemas.microsoft.com/office/powerpoint/2010/main" val="1731012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37F99-6889-4D70-3E3D-50F752C5AB66}"/>
              </a:ext>
            </a:extLst>
          </p:cNvPr>
          <p:cNvSpPr>
            <a:spLocks noGrp="1"/>
          </p:cNvSpPr>
          <p:nvPr>
            <p:ph type="title"/>
          </p:nvPr>
        </p:nvSpPr>
        <p:spPr/>
        <p:txBody>
          <a:bodyPr>
            <a:normAutofit/>
          </a:bodyPr>
          <a:lstStyle/>
          <a:p>
            <a:r>
              <a:rPr lang="en-US" sz="3200"/>
              <a:t>Other alternatives</a:t>
            </a:r>
          </a:p>
        </p:txBody>
      </p:sp>
      <p:sp>
        <p:nvSpPr>
          <p:cNvPr id="4" name="Footer Placeholder 3">
            <a:extLst>
              <a:ext uri="{FF2B5EF4-FFF2-40B4-BE49-F238E27FC236}">
                <a16:creationId xmlns:a16="http://schemas.microsoft.com/office/drawing/2014/main" id="{CDF2B87D-CF35-681C-864B-C77F36587EB1}"/>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C90D8EEC-005A-C68A-6956-A4C567118232}"/>
              </a:ext>
            </a:extLst>
          </p:cNvPr>
          <p:cNvSpPr>
            <a:spLocks noGrp="1"/>
          </p:cNvSpPr>
          <p:nvPr>
            <p:ph type="sldNum" sz="quarter" idx="12"/>
          </p:nvPr>
        </p:nvSpPr>
        <p:spPr/>
        <p:txBody>
          <a:bodyPr/>
          <a:lstStyle/>
          <a:p>
            <a:fld id="{A49DFD55-3C28-40EF-9E31-A92D2E4017FF}" type="slidenum">
              <a:rPr lang="en-US" smtClean="0"/>
              <a:pPr/>
              <a:t>17</a:t>
            </a:fld>
            <a:endParaRPr lang="en-US"/>
          </a:p>
        </p:txBody>
      </p:sp>
      <p:sp>
        <p:nvSpPr>
          <p:cNvPr id="6" name="TextBox 5">
            <a:extLst>
              <a:ext uri="{FF2B5EF4-FFF2-40B4-BE49-F238E27FC236}">
                <a16:creationId xmlns:a16="http://schemas.microsoft.com/office/drawing/2014/main" id="{58BF3CF2-7282-B020-B7C8-7EE558ECCDF4}"/>
              </a:ext>
            </a:extLst>
          </p:cNvPr>
          <p:cNvSpPr txBox="1"/>
          <p:nvPr/>
        </p:nvSpPr>
        <p:spPr>
          <a:xfrm>
            <a:off x="1185333" y="1921934"/>
            <a:ext cx="9711267" cy="43389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panose="020B0604020202020204" pitchFamily="34" charset="0"/>
              <a:buChar char="•"/>
            </a:pPr>
            <a:r>
              <a:rPr lang="en-US">
                <a:solidFill>
                  <a:srgbClr val="000000"/>
                </a:solidFill>
                <a:latin typeface="Arial"/>
                <a:cs typeface="Arial"/>
              </a:rPr>
              <a:t>Other alternatives are Amazon EC2, Google App Engine, Vertex AI etc.</a:t>
            </a:r>
          </a:p>
          <a:p>
            <a:pPr marL="285750" indent="-285750">
              <a:lnSpc>
                <a:spcPct val="150000"/>
              </a:lnSpc>
              <a:buFont typeface="Arial" panose="020B0604020202020204" pitchFamily="34" charset="0"/>
              <a:buChar char="•"/>
            </a:pPr>
            <a:r>
              <a:rPr lang="en-US">
                <a:solidFill>
                  <a:srgbClr val="000000"/>
                </a:solidFill>
                <a:latin typeface="Arial"/>
                <a:cs typeface="Arial"/>
              </a:rPr>
              <a:t>Google App Engine (GAE) is a platform for building and hosting scalable web applications and mobile backends. It's a fully managed, serverless platform that allows developers to build applications in any programming language. </a:t>
            </a:r>
          </a:p>
          <a:p>
            <a:pPr marL="285750" indent="-285750">
              <a:lnSpc>
                <a:spcPct val="150000"/>
              </a:lnSpc>
              <a:buFont typeface="Arial" panose="020B0604020202020204" pitchFamily="34" charset="0"/>
              <a:buChar char="•"/>
            </a:pPr>
            <a:r>
              <a:rPr lang="en-US">
                <a:solidFill>
                  <a:srgbClr val="000000"/>
                </a:solidFill>
                <a:latin typeface="Arial"/>
                <a:cs typeface="Arial"/>
              </a:rPr>
              <a:t>Vertex AI is analogous to </a:t>
            </a:r>
            <a:r>
              <a:rPr lang="en-US" err="1">
                <a:solidFill>
                  <a:srgbClr val="000000"/>
                </a:solidFill>
                <a:latin typeface="Arial"/>
                <a:cs typeface="Arial"/>
              </a:rPr>
              <a:t>Sagemaker</a:t>
            </a:r>
            <a:r>
              <a:rPr lang="en-US">
                <a:solidFill>
                  <a:srgbClr val="000000"/>
                </a:solidFill>
                <a:latin typeface="Arial"/>
                <a:cs typeface="Arial"/>
              </a:rPr>
              <a:t> in AWS.</a:t>
            </a:r>
          </a:p>
          <a:p>
            <a:pPr marL="285750" indent="-285750">
              <a:buFont typeface="Arial" panose="020B0604020202020204" pitchFamily="34" charset="0"/>
              <a:buChar char="•"/>
            </a:pPr>
            <a:r>
              <a:rPr lang="en-US">
                <a:solidFill>
                  <a:srgbClr val="000000"/>
                </a:solidFill>
                <a:latin typeface="Arial"/>
                <a:cs typeface="Arial"/>
              </a:rPr>
              <a:t>Amazon Elastic Compute Cloud (Amazon EC2) is a web service that provides secure, scalable computing capacity in the Amazon Web Services (AWS) Cloud</a:t>
            </a:r>
          </a:p>
          <a:p>
            <a:pPr>
              <a:lnSpc>
                <a:spcPct val="150000"/>
              </a:lnSpc>
            </a:pPr>
            <a:br>
              <a:rPr lang="en-US"/>
            </a:br>
            <a:endParaRPr lang="en-US"/>
          </a:p>
          <a:p>
            <a:pPr marL="285750" indent="-285750">
              <a:lnSpc>
                <a:spcPct val="150000"/>
              </a:lnSpc>
              <a:buFont typeface="Arial" panose="020B0604020202020204" pitchFamily="34" charset="0"/>
              <a:buChar char="•"/>
            </a:pPr>
            <a:endParaRPr lang="en-US">
              <a:solidFill>
                <a:srgbClr val="000000"/>
              </a:solidFill>
              <a:latin typeface="Arial"/>
              <a:cs typeface="Arial"/>
            </a:endParaRPr>
          </a:p>
          <a:p>
            <a:pPr>
              <a:lnSpc>
                <a:spcPct val="150000"/>
              </a:lnSpc>
            </a:pPr>
            <a:endParaRPr lang="en-US"/>
          </a:p>
        </p:txBody>
      </p:sp>
    </p:spTree>
    <p:extLst>
      <p:ext uri="{BB962C8B-B14F-4D97-AF65-F5344CB8AC3E}">
        <p14:creationId xmlns:p14="http://schemas.microsoft.com/office/powerpoint/2010/main" val="1686273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39BA3FA-78AB-D477-4E9A-F16DB76377F0}"/>
              </a:ext>
            </a:extLst>
          </p:cNvPr>
          <p:cNvSpPr>
            <a:spLocks noGrp="1"/>
          </p:cNvSpPr>
          <p:nvPr>
            <p:ph type="title"/>
          </p:nvPr>
        </p:nvSpPr>
        <p:spPr>
          <a:xfrm>
            <a:off x="1137034" y="609597"/>
            <a:ext cx="9392421" cy="1330841"/>
          </a:xfrm>
        </p:spPr>
        <p:txBody>
          <a:bodyPr vert="horz" lIns="91440" tIns="45720" rIns="91440" bIns="45720" rtlCol="0" anchor="ctr">
            <a:normAutofit/>
          </a:bodyPr>
          <a:lstStyle/>
          <a:p>
            <a:pPr algn="l"/>
            <a:r>
              <a:rPr lang="en-US" sz="4400" kern="1200">
                <a:solidFill>
                  <a:schemeClr val="tx1"/>
                </a:solidFill>
                <a:latin typeface="+mj-lt"/>
                <a:ea typeface="+mj-ea"/>
                <a:cs typeface="+mj-cs"/>
              </a:rPr>
              <a:t>Google App ENGINE(GAE)</a:t>
            </a:r>
          </a:p>
        </p:txBody>
      </p:sp>
      <p:sp>
        <p:nvSpPr>
          <p:cNvPr id="8" name="TextBox 7">
            <a:extLst>
              <a:ext uri="{FF2B5EF4-FFF2-40B4-BE49-F238E27FC236}">
                <a16:creationId xmlns:a16="http://schemas.microsoft.com/office/drawing/2014/main" id="{1313FD6C-6969-69A5-276E-1803D1FABA06}"/>
              </a:ext>
            </a:extLst>
          </p:cNvPr>
          <p:cNvSpPr txBox="1"/>
          <p:nvPr/>
        </p:nvSpPr>
        <p:spPr>
          <a:xfrm>
            <a:off x="1137034" y="2198362"/>
            <a:ext cx="4958966" cy="3917773"/>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lnSpcReduction="10000"/>
          </a:bodyPr>
          <a:lstStyle/>
          <a:p>
            <a:pPr marL="171450" indent="-228600">
              <a:lnSpc>
                <a:spcPct val="90000"/>
              </a:lnSpc>
              <a:spcAft>
                <a:spcPts val="600"/>
              </a:spcAft>
              <a:buFont typeface="Arial" panose="020B0604020202020204" pitchFamily="34" charset="0"/>
              <a:buChar char="•"/>
            </a:pPr>
            <a:r>
              <a:rPr lang="en-US" sz="1100" b="1"/>
              <a:t>Google App Engine</a:t>
            </a:r>
            <a:r>
              <a:rPr lang="en-US" sz="1100"/>
              <a:t> is a fully managed Platform as a Service (PaaS) platform. This means that Google takes care of all of the underlying infrastructure and management tasks. It essentially operates 24/7 and dynamically scales up or down container instances based on traffic.</a:t>
            </a:r>
          </a:p>
          <a:p>
            <a:pPr marL="171450" indent="-228600">
              <a:lnSpc>
                <a:spcPct val="90000"/>
              </a:lnSpc>
              <a:spcAft>
                <a:spcPts val="600"/>
              </a:spcAft>
              <a:buFont typeface="Arial" panose="020B0604020202020204" pitchFamily="34" charset="0"/>
              <a:buChar char="•"/>
            </a:pPr>
            <a:endParaRPr lang="en-US" sz="1100"/>
          </a:p>
          <a:p>
            <a:pPr marL="171450" indent="-228600">
              <a:lnSpc>
                <a:spcPct val="90000"/>
              </a:lnSpc>
              <a:spcAft>
                <a:spcPts val="600"/>
              </a:spcAft>
              <a:buFont typeface="Arial" panose="020B0604020202020204" pitchFamily="34" charset="0"/>
              <a:buChar char="•"/>
            </a:pPr>
            <a:r>
              <a:rPr lang="en-US" sz="1100"/>
              <a:t>In terms of programming language , scaling , deployment options and integration with other services both are the same.</a:t>
            </a:r>
          </a:p>
          <a:p>
            <a:pPr marL="171450" indent="-228600">
              <a:lnSpc>
                <a:spcPct val="90000"/>
              </a:lnSpc>
              <a:spcAft>
                <a:spcPts val="600"/>
              </a:spcAft>
              <a:buFont typeface="Arial" panose="020B0604020202020204" pitchFamily="34" charset="0"/>
              <a:buChar char="•"/>
            </a:pPr>
            <a:endParaRPr lang="en-US" sz="1100"/>
          </a:p>
          <a:p>
            <a:pPr indent="-228600">
              <a:lnSpc>
                <a:spcPct val="90000"/>
              </a:lnSpc>
              <a:spcAft>
                <a:spcPts val="600"/>
              </a:spcAft>
              <a:buFont typeface="Arial" panose="020B0604020202020204" pitchFamily="34" charset="0"/>
              <a:buChar char="•"/>
            </a:pPr>
            <a:r>
              <a:rPr lang="en-US" sz="1100"/>
              <a:t>Main Difference is in the pricing model: AWS Lambda pricing is based on the number of requests and the amount of compute time consumed by those requests, while Google App Engine pricing is based on the number of instances and the amount of network traffic used by the application.</a:t>
            </a:r>
          </a:p>
          <a:p>
            <a:pPr indent="-228600">
              <a:lnSpc>
                <a:spcPct val="90000"/>
              </a:lnSpc>
              <a:spcAft>
                <a:spcPts val="600"/>
              </a:spcAft>
              <a:buFont typeface="Arial" panose="020B0604020202020204" pitchFamily="34" charset="0"/>
              <a:buChar char="•"/>
            </a:pPr>
            <a:endParaRPr lang="en-US" sz="1100"/>
          </a:p>
          <a:p>
            <a:pPr indent="-228600">
              <a:lnSpc>
                <a:spcPct val="90000"/>
              </a:lnSpc>
              <a:spcAft>
                <a:spcPts val="600"/>
              </a:spcAft>
              <a:buFont typeface="Arial" panose="020B0604020202020204" pitchFamily="34" charset="0"/>
              <a:buChar char="•"/>
            </a:pPr>
            <a:r>
              <a:rPr lang="en-US" sz="1100"/>
              <a:t>Pricing Comparison: </a:t>
            </a:r>
            <a:r>
              <a:rPr lang="en-US" sz="1100">
                <a:hlinkClick r:id="rId2"/>
              </a:rPr>
              <a:t>price</a:t>
            </a:r>
            <a:r>
              <a:rPr lang="en-US" sz="1100"/>
              <a:t>  </a:t>
            </a:r>
          </a:p>
          <a:p>
            <a:pPr marL="171450" indent="-228600">
              <a:lnSpc>
                <a:spcPct val="90000"/>
              </a:lnSpc>
              <a:spcAft>
                <a:spcPts val="600"/>
              </a:spcAft>
              <a:buFont typeface="Arial" panose="020B0604020202020204" pitchFamily="34" charset="0"/>
              <a:buChar char="•"/>
            </a:pPr>
            <a:endParaRPr lang="en-US" sz="1100"/>
          </a:p>
          <a:p>
            <a:pPr>
              <a:buFont typeface="Arial" panose="020B0604020202020204" pitchFamily="34" charset="0"/>
              <a:buChar char="•"/>
            </a:pPr>
            <a:r>
              <a:rPr lang="en-US" sz="1000">
                <a:latin typeface="Arial"/>
                <a:cs typeface="Arial"/>
              </a:rPr>
              <a:t>      Lambda function is more budget friendly and offers more control on infrastructure like instance type selection , scaling , storage options whereas google app engine automatically scales workload , not much control over server infrastructure.</a:t>
            </a:r>
            <a:endParaRPr lang="en-US" sz="1100">
              <a:latin typeface="Arial"/>
              <a:cs typeface="Arial"/>
            </a:endParaRPr>
          </a:p>
          <a:p>
            <a:pPr>
              <a:lnSpc>
                <a:spcPct val="90000"/>
              </a:lnSpc>
              <a:spcAft>
                <a:spcPts val="600"/>
              </a:spcAft>
            </a:pPr>
            <a:br>
              <a:rPr lang="en-US"/>
            </a:br>
            <a:br>
              <a:rPr lang="en-US" sz="1100"/>
            </a:br>
            <a:endParaRPr lang="en-US" sz="1100"/>
          </a:p>
        </p:txBody>
      </p:sp>
      <p:pic>
        <p:nvPicPr>
          <p:cNvPr id="9" name="Picture 8" descr="A screenshot of a computer&#10;&#10;Description automatically generated">
            <a:extLst>
              <a:ext uri="{FF2B5EF4-FFF2-40B4-BE49-F238E27FC236}">
                <a16:creationId xmlns:a16="http://schemas.microsoft.com/office/drawing/2014/main" id="{328E2151-7A4A-5B68-014D-3D21259013C9}"/>
              </a:ext>
            </a:extLst>
          </p:cNvPr>
          <p:cNvPicPr>
            <a:picLocks noChangeAspect="1"/>
          </p:cNvPicPr>
          <p:nvPr/>
        </p:nvPicPr>
        <p:blipFill>
          <a:blip r:embed="rId3"/>
          <a:stretch>
            <a:fillRect/>
          </a:stretch>
        </p:blipFill>
        <p:spPr>
          <a:xfrm>
            <a:off x="6095913" y="1783400"/>
            <a:ext cx="5906763" cy="4024552"/>
          </a:xfrm>
          <a:prstGeom prst="rect">
            <a:avLst/>
          </a:prstGeom>
        </p:spPr>
      </p:pic>
      <p:sp>
        <p:nvSpPr>
          <p:cNvPr id="18" name="Freeform: Shape 17">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ooter Placeholder 3">
            <a:extLst>
              <a:ext uri="{FF2B5EF4-FFF2-40B4-BE49-F238E27FC236}">
                <a16:creationId xmlns:a16="http://schemas.microsoft.com/office/drawing/2014/main" id="{5A887551-59FC-18FA-DEEC-626A262CA11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sz="1000" kern="1200">
                <a:solidFill>
                  <a:schemeClr val="tx1">
                    <a:tint val="75000"/>
                  </a:schemeClr>
                </a:solidFill>
                <a:latin typeface="+mn-lt"/>
                <a:ea typeface="+mn-ea"/>
                <a:cs typeface="+mn-cs"/>
              </a:rPr>
              <a:t>PRESENTATION TITLE</a:t>
            </a:r>
          </a:p>
        </p:txBody>
      </p:sp>
      <p:sp>
        <p:nvSpPr>
          <p:cNvPr id="5" name="Slide Number Placeholder 4">
            <a:extLst>
              <a:ext uri="{FF2B5EF4-FFF2-40B4-BE49-F238E27FC236}">
                <a16:creationId xmlns:a16="http://schemas.microsoft.com/office/drawing/2014/main" id="{2EC24566-6B1D-E4A0-EF81-9927DCA12C8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A49DFD55-3C28-40EF-9E31-A92D2E4017FF}" type="slidenum">
              <a:rPr lang="en-US" sz="1000"/>
              <a:pPr>
                <a:spcAft>
                  <a:spcPts val="600"/>
                </a:spcAft>
              </a:pPr>
              <a:t>18</a:t>
            </a:fld>
            <a:endParaRPr lang="en-US" sz="1000"/>
          </a:p>
        </p:txBody>
      </p:sp>
    </p:spTree>
    <p:extLst>
      <p:ext uri="{BB962C8B-B14F-4D97-AF65-F5344CB8AC3E}">
        <p14:creationId xmlns:p14="http://schemas.microsoft.com/office/powerpoint/2010/main" val="604943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D3CFE-3910-045A-EAEF-E8081D16E95F}"/>
              </a:ext>
            </a:extLst>
          </p:cNvPr>
          <p:cNvSpPr>
            <a:spLocks noGrp="1"/>
          </p:cNvSpPr>
          <p:nvPr>
            <p:ph type="title"/>
          </p:nvPr>
        </p:nvSpPr>
        <p:spPr>
          <a:xfrm>
            <a:off x="838200" y="-142875"/>
            <a:ext cx="10515600" cy="1325563"/>
          </a:xfrm>
        </p:spPr>
        <p:txBody>
          <a:bodyPr/>
          <a:lstStyle/>
          <a:p>
            <a:r>
              <a:rPr lang="en-US"/>
              <a:t>Costing</a:t>
            </a:r>
          </a:p>
        </p:txBody>
      </p:sp>
      <p:sp>
        <p:nvSpPr>
          <p:cNvPr id="4" name="Footer Placeholder 3">
            <a:extLst>
              <a:ext uri="{FF2B5EF4-FFF2-40B4-BE49-F238E27FC236}">
                <a16:creationId xmlns:a16="http://schemas.microsoft.com/office/drawing/2014/main" id="{A28A1A26-9D5C-1691-5C28-4282D1635588}"/>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6FCAD2DD-0395-655B-3813-5B5F4138ECF5}"/>
              </a:ext>
            </a:extLst>
          </p:cNvPr>
          <p:cNvSpPr>
            <a:spLocks noGrp="1"/>
          </p:cNvSpPr>
          <p:nvPr>
            <p:ph type="sldNum" sz="quarter" idx="12"/>
          </p:nvPr>
        </p:nvSpPr>
        <p:spPr/>
        <p:txBody>
          <a:bodyPr/>
          <a:lstStyle/>
          <a:p>
            <a:fld id="{A49DFD55-3C28-40EF-9E31-A92D2E4017FF}" type="slidenum">
              <a:rPr lang="en-US" smtClean="0"/>
              <a:pPr/>
              <a:t>19</a:t>
            </a:fld>
            <a:endParaRPr lang="en-US"/>
          </a:p>
        </p:txBody>
      </p:sp>
      <p:sp>
        <p:nvSpPr>
          <p:cNvPr id="15" name="TextBox 14">
            <a:extLst>
              <a:ext uri="{FF2B5EF4-FFF2-40B4-BE49-F238E27FC236}">
                <a16:creationId xmlns:a16="http://schemas.microsoft.com/office/drawing/2014/main" id="{97805BB3-41E3-337D-C5FD-4C164567DF00}"/>
              </a:ext>
            </a:extLst>
          </p:cNvPr>
          <p:cNvSpPr txBox="1"/>
          <p:nvPr/>
        </p:nvSpPr>
        <p:spPr>
          <a:xfrm>
            <a:off x="695738" y="971826"/>
            <a:ext cx="491434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AWS Lambda (Without Free Tier)</a:t>
            </a:r>
          </a:p>
        </p:txBody>
      </p:sp>
      <p:pic>
        <p:nvPicPr>
          <p:cNvPr id="16" name="Picture 15">
            <a:extLst>
              <a:ext uri="{FF2B5EF4-FFF2-40B4-BE49-F238E27FC236}">
                <a16:creationId xmlns:a16="http://schemas.microsoft.com/office/drawing/2014/main" id="{4047B75C-5D18-962E-E3D1-B1E175B352B4}"/>
              </a:ext>
            </a:extLst>
          </p:cNvPr>
          <p:cNvPicPr>
            <a:picLocks noChangeAspect="1"/>
          </p:cNvPicPr>
          <p:nvPr/>
        </p:nvPicPr>
        <p:blipFill>
          <a:blip r:embed="rId2"/>
          <a:stretch>
            <a:fillRect/>
          </a:stretch>
        </p:blipFill>
        <p:spPr>
          <a:xfrm>
            <a:off x="684696" y="1420144"/>
            <a:ext cx="5098037" cy="1987145"/>
          </a:xfrm>
          <a:prstGeom prst="rect">
            <a:avLst/>
          </a:prstGeom>
        </p:spPr>
      </p:pic>
      <p:pic>
        <p:nvPicPr>
          <p:cNvPr id="20" name="Picture 19" descr="A black text on a white background&#10;&#10;Description automatically generated">
            <a:extLst>
              <a:ext uri="{FF2B5EF4-FFF2-40B4-BE49-F238E27FC236}">
                <a16:creationId xmlns:a16="http://schemas.microsoft.com/office/drawing/2014/main" id="{47C6A7E1-0010-2152-82D3-4F8E26DF8100}"/>
              </a:ext>
            </a:extLst>
          </p:cNvPr>
          <p:cNvPicPr>
            <a:picLocks noChangeAspect="1"/>
          </p:cNvPicPr>
          <p:nvPr/>
        </p:nvPicPr>
        <p:blipFill>
          <a:blip r:embed="rId3"/>
          <a:stretch>
            <a:fillRect/>
          </a:stretch>
        </p:blipFill>
        <p:spPr>
          <a:xfrm>
            <a:off x="684695" y="4359796"/>
            <a:ext cx="5504438" cy="921704"/>
          </a:xfrm>
          <a:prstGeom prst="rect">
            <a:avLst/>
          </a:prstGeom>
        </p:spPr>
      </p:pic>
      <p:pic>
        <p:nvPicPr>
          <p:cNvPr id="21" name="Picture 20" descr="A close-up of a white background&#10;&#10;Description automatically generated">
            <a:extLst>
              <a:ext uri="{FF2B5EF4-FFF2-40B4-BE49-F238E27FC236}">
                <a16:creationId xmlns:a16="http://schemas.microsoft.com/office/drawing/2014/main" id="{726242C3-0D43-F68B-337D-A6AF7F2D3395}"/>
              </a:ext>
            </a:extLst>
          </p:cNvPr>
          <p:cNvPicPr>
            <a:picLocks noChangeAspect="1"/>
          </p:cNvPicPr>
          <p:nvPr/>
        </p:nvPicPr>
        <p:blipFill>
          <a:blip r:embed="rId4"/>
          <a:stretch>
            <a:fillRect/>
          </a:stretch>
        </p:blipFill>
        <p:spPr>
          <a:xfrm>
            <a:off x="695738" y="5399130"/>
            <a:ext cx="5324062" cy="1013289"/>
          </a:xfrm>
          <a:prstGeom prst="rect">
            <a:avLst/>
          </a:prstGeom>
        </p:spPr>
      </p:pic>
      <p:sp>
        <p:nvSpPr>
          <p:cNvPr id="22" name="TextBox 21">
            <a:extLst>
              <a:ext uri="{FF2B5EF4-FFF2-40B4-BE49-F238E27FC236}">
                <a16:creationId xmlns:a16="http://schemas.microsoft.com/office/drawing/2014/main" id="{BC90E7D2-5BCD-34BC-3C2A-AFD5D30FC323}"/>
              </a:ext>
            </a:extLst>
          </p:cNvPr>
          <p:cNvSpPr txBox="1"/>
          <p:nvPr/>
        </p:nvSpPr>
        <p:spPr>
          <a:xfrm>
            <a:off x="784086" y="3810000"/>
            <a:ext cx="274982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AWS SageMaker</a:t>
            </a:r>
          </a:p>
        </p:txBody>
      </p:sp>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8A780D-87A2-4E3D-A5CD-073B1BD49487}"/>
                  </a:ext>
                </a:extLst>
              </p14:cNvPr>
              <p14:cNvContentPartPr/>
              <p14:nvPr/>
            </p14:nvContentPartPr>
            <p14:xfrm>
              <a:off x="2564026" y="5076567"/>
              <a:ext cx="10297" cy="10297"/>
            </p14:xfrm>
          </p:contentPart>
        </mc:Choice>
        <mc:Fallback xmlns="">
          <p:pic>
            <p:nvPicPr>
              <p:cNvPr id="3" name="Ink 2">
                <a:extLst>
                  <a:ext uri="{FF2B5EF4-FFF2-40B4-BE49-F238E27FC236}">
                    <a16:creationId xmlns:a16="http://schemas.microsoft.com/office/drawing/2014/main" id="{BE8A780D-87A2-4E3D-A5CD-073B1BD49487}"/>
                  </a:ext>
                </a:extLst>
              </p:cNvPr>
              <p:cNvPicPr/>
              <p:nvPr/>
            </p:nvPicPr>
            <p:blipFill>
              <a:blip r:embed="rId6"/>
              <a:stretch>
                <a:fillRect/>
              </a:stretch>
            </p:blipFill>
            <p:spPr>
              <a:xfrm>
                <a:off x="2049176" y="4561717"/>
                <a:ext cx="1029700" cy="1029700"/>
              </a:xfrm>
              <a:prstGeom prst="rect">
                <a:avLst/>
              </a:prstGeom>
            </p:spPr>
          </p:pic>
        </mc:Fallback>
      </mc:AlternateContent>
    </p:spTree>
    <p:extLst>
      <p:ext uri="{BB962C8B-B14F-4D97-AF65-F5344CB8AC3E}">
        <p14:creationId xmlns:p14="http://schemas.microsoft.com/office/powerpoint/2010/main" val="1757677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a:xfrm>
            <a:off x="1333500" y="1020445"/>
            <a:ext cx="2895600" cy="1325563"/>
          </a:xfrm>
        </p:spPr>
        <p:txBody>
          <a:bodyPr>
            <a:normAutofit/>
          </a:bodyPr>
          <a:lstStyle/>
          <a:p>
            <a:r>
              <a:rPr lang="en-US" sz="4400"/>
              <a:t>AGENDA</a:t>
            </a:r>
          </a:p>
        </p:txBody>
      </p:sp>
      <p:sp>
        <p:nvSpPr>
          <p:cNvPr id="3" name="Content Placeholder 2">
            <a:extLst>
              <a:ext uri="{FF2B5EF4-FFF2-40B4-BE49-F238E27FC236}">
                <a16:creationId xmlns:a16="http://schemas.microsoft.com/office/drawing/2014/main" id="{5671D7E5-EF66-4BCD-8DAA-E9061157F0BE}"/>
              </a:ext>
            </a:extLst>
          </p:cNvPr>
          <p:cNvSpPr>
            <a:spLocks noGrp="1"/>
          </p:cNvSpPr>
          <p:nvPr>
            <p:ph idx="1"/>
          </p:nvPr>
        </p:nvSpPr>
        <p:spPr>
          <a:xfrm>
            <a:off x="1333500" y="2924175"/>
            <a:ext cx="2895600" cy="2519363"/>
          </a:xfrm>
        </p:spPr>
        <p:txBody>
          <a:bodyPr vert="horz" lIns="91440" tIns="45720" rIns="91440" bIns="45720" rtlCol="0" anchor="t">
            <a:normAutofit/>
          </a:bodyPr>
          <a:lstStyle/>
          <a:p>
            <a:r>
              <a:rPr lang="en-US" sz="3200"/>
              <a:t>Cloud Models</a:t>
            </a:r>
          </a:p>
          <a:p>
            <a:r>
              <a:rPr lang="en-US" sz="3200"/>
              <a:t>Timeline</a:t>
            </a:r>
          </a:p>
        </p:txBody>
      </p:sp>
      <p:sp>
        <p:nvSpPr>
          <p:cNvPr id="4" name="Footer Placeholder 3">
            <a:extLst>
              <a:ext uri="{FF2B5EF4-FFF2-40B4-BE49-F238E27FC236}">
                <a16:creationId xmlns:a16="http://schemas.microsoft.com/office/drawing/2014/main" id="{36C19884-873C-4D13-BE6D-318CF07B0D12}"/>
              </a:ext>
            </a:extLst>
          </p:cNvPr>
          <p:cNvSpPr>
            <a:spLocks noGrp="1"/>
          </p:cNvSpPr>
          <p:nvPr>
            <p:ph type="ftr" sz="quarter" idx="11"/>
          </p:nvPr>
        </p:nvSpPr>
        <p:spPr>
          <a:xfrm>
            <a:off x="2669886" y="6356349"/>
            <a:ext cx="2482842" cy="365125"/>
          </a:xfrm>
        </p:spPr>
        <p:txBody>
          <a:bodyPr/>
          <a:lstStyle/>
          <a:p>
            <a:r>
              <a:rPr lang="en-US"/>
              <a:t>ARCHITECTURE DESIGN</a:t>
            </a:r>
          </a:p>
        </p:txBody>
      </p:sp>
      <p:sp>
        <p:nvSpPr>
          <p:cNvPr id="6" name="Slide Number Placeholder 5">
            <a:extLst>
              <a:ext uri="{FF2B5EF4-FFF2-40B4-BE49-F238E27FC236}">
                <a16:creationId xmlns:a16="http://schemas.microsoft.com/office/drawing/2014/main" id="{7C991F00-87A7-45A6-8029-B097FA72498D}"/>
              </a:ext>
            </a:extLst>
          </p:cNvPr>
          <p:cNvSpPr>
            <a:spLocks noGrp="1"/>
          </p:cNvSpPr>
          <p:nvPr>
            <p:ph type="sldNum" sz="quarter" idx="12"/>
          </p:nvPr>
        </p:nvSpPr>
        <p:spPr>
          <a:xfrm>
            <a:off x="5536305" y="6356350"/>
            <a:ext cx="987552" cy="365125"/>
          </a:xfrm>
        </p:spPr>
        <p:txBody>
          <a:bodyPr/>
          <a:lstStyle/>
          <a:p>
            <a:fld id="{A49DFD55-3C28-40EF-9E31-A92D2E4017FF}" type="slidenum">
              <a:rPr lang="en-US" smtClean="0"/>
              <a:pPr/>
              <a:t>2</a:t>
            </a:fld>
            <a:endParaRPr lang="en-US"/>
          </a:p>
        </p:txBody>
      </p:sp>
    </p:spTree>
    <p:extLst>
      <p:ext uri="{BB962C8B-B14F-4D97-AF65-F5344CB8AC3E}">
        <p14:creationId xmlns:p14="http://schemas.microsoft.com/office/powerpoint/2010/main" val="1713219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F1CCB-5C8C-F6E0-3C2A-D562940A7864}"/>
              </a:ext>
            </a:extLst>
          </p:cNvPr>
          <p:cNvSpPr>
            <a:spLocks noGrp="1"/>
          </p:cNvSpPr>
          <p:nvPr>
            <p:ph type="title"/>
          </p:nvPr>
        </p:nvSpPr>
        <p:spPr>
          <a:xfrm>
            <a:off x="838200" y="-142875"/>
            <a:ext cx="10515600" cy="1325563"/>
          </a:xfrm>
        </p:spPr>
        <p:txBody>
          <a:bodyPr/>
          <a:lstStyle/>
          <a:p>
            <a:r>
              <a:rPr lang="en-US" err="1"/>
              <a:t>Sagemaker</a:t>
            </a:r>
            <a:r>
              <a:rPr lang="en-US"/>
              <a:t> </a:t>
            </a:r>
            <a:r>
              <a:rPr lang="en-US" err="1"/>
              <a:t>PRicing</a:t>
            </a:r>
            <a:r>
              <a:rPr lang="en-US"/>
              <a:t> (notebook)</a:t>
            </a:r>
            <a:br>
              <a:rPr lang="en-US"/>
            </a:br>
            <a:endParaRPr lang="en-US"/>
          </a:p>
        </p:txBody>
      </p:sp>
      <p:sp>
        <p:nvSpPr>
          <p:cNvPr id="5" name="Slide Number Placeholder 4">
            <a:extLst>
              <a:ext uri="{FF2B5EF4-FFF2-40B4-BE49-F238E27FC236}">
                <a16:creationId xmlns:a16="http://schemas.microsoft.com/office/drawing/2014/main" id="{ED13012E-12AC-43FE-B7CE-E1396283EE2F}"/>
              </a:ext>
            </a:extLst>
          </p:cNvPr>
          <p:cNvSpPr>
            <a:spLocks noGrp="1"/>
          </p:cNvSpPr>
          <p:nvPr>
            <p:ph type="sldNum" sz="quarter" idx="12"/>
          </p:nvPr>
        </p:nvSpPr>
        <p:spPr/>
        <p:txBody>
          <a:bodyPr/>
          <a:lstStyle/>
          <a:p>
            <a:fld id="{A49DFD55-3C28-40EF-9E31-A92D2E4017FF}" type="slidenum">
              <a:rPr lang="en-US" smtClean="0"/>
              <a:pPr/>
              <a:t>20</a:t>
            </a:fld>
            <a:endParaRPr lang="en-US"/>
          </a:p>
        </p:txBody>
      </p:sp>
      <p:pic>
        <p:nvPicPr>
          <p:cNvPr id="3" name="Picture 2">
            <a:extLst>
              <a:ext uri="{FF2B5EF4-FFF2-40B4-BE49-F238E27FC236}">
                <a16:creationId xmlns:a16="http://schemas.microsoft.com/office/drawing/2014/main" id="{439E444C-8168-4F7E-9304-40B09B5F4BEF}"/>
              </a:ext>
            </a:extLst>
          </p:cNvPr>
          <p:cNvPicPr>
            <a:picLocks noChangeAspect="1"/>
          </p:cNvPicPr>
          <p:nvPr/>
        </p:nvPicPr>
        <p:blipFill>
          <a:blip r:embed="rId2"/>
          <a:stretch>
            <a:fillRect/>
          </a:stretch>
        </p:blipFill>
        <p:spPr>
          <a:xfrm>
            <a:off x="331304" y="1758835"/>
            <a:ext cx="11098695" cy="2136588"/>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D979C16B-3197-6CE8-00D5-43B3ADFC6A5E}"/>
                  </a:ext>
                </a:extLst>
              </p14:cNvPr>
              <p14:cNvContentPartPr/>
              <p14:nvPr/>
            </p14:nvContentPartPr>
            <p14:xfrm>
              <a:off x="12760817" y="2167943"/>
              <a:ext cx="10732" cy="10732"/>
            </p14:xfrm>
          </p:contentPart>
        </mc:Choice>
        <mc:Fallback xmlns="">
          <p:pic>
            <p:nvPicPr>
              <p:cNvPr id="4" name="Ink 3">
                <a:extLst>
                  <a:ext uri="{FF2B5EF4-FFF2-40B4-BE49-F238E27FC236}">
                    <a16:creationId xmlns:a16="http://schemas.microsoft.com/office/drawing/2014/main" id="{D979C16B-3197-6CE8-00D5-43B3ADFC6A5E}"/>
                  </a:ext>
                </a:extLst>
              </p:cNvPr>
              <p:cNvPicPr/>
              <p:nvPr/>
            </p:nvPicPr>
            <p:blipFill>
              <a:blip r:embed="rId4"/>
              <a:stretch>
                <a:fillRect/>
              </a:stretch>
            </p:blipFill>
            <p:spPr>
              <a:xfrm>
                <a:off x="12224217" y="1631343"/>
                <a:ext cx="1073200" cy="10732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0A1C3770-F549-0611-910F-1DEDE9429222}"/>
                  </a:ext>
                </a:extLst>
              </p14:cNvPr>
              <p14:cNvContentPartPr/>
              <p14:nvPr/>
            </p14:nvContentPartPr>
            <p14:xfrm>
              <a:off x="12878873" y="4872507"/>
              <a:ext cx="10732" cy="10732"/>
            </p14:xfrm>
          </p:contentPart>
        </mc:Choice>
        <mc:Fallback xmlns="">
          <p:pic>
            <p:nvPicPr>
              <p:cNvPr id="6" name="Ink 5">
                <a:extLst>
                  <a:ext uri="{FF2B5EF4-FFF2-40B4-BE49-F238E27FC236}">
                    <a16:creationId xmlns:a16="http://schemas.microsoft.com/office/drawing/2014/main" id="{0A1C3770-F549-0611-910F-1DEDE9429222}"/>
                  </a:ext>
                </a:extLst>
              </p:cNvPr>
              <p:cNvPicPr/>
              <p:nvPr/>
            </p:nvPicPr>
            <p:blipFill>
              <a:blip r:embed="rId4"/>
              <a:stretch>
                <a:fillRect/>
              </a:stretch>
            </p:blipFill>
            <p:spPr>
              <a:xfrm>
                <a:off x="12342273" y="4335907"/>
                <a:ext cx="1073200" cy="1073200"/>
              </a:xfrm>
              <a:prstGeom prst="rect">
                <a:avLst/>
              </a:prstGeom>
            </p:spPr>
          </p:pic>
        </mc:Fallback>
      </mc:AlternateContent>
    </p:spTree>
    <p:extLst>
      <p:ext uri="{BB962C8B-B14F-4D97-AF65-F5344CB8AC3E}">
        <p14:creationId xmlns:p14="http://schemas.microsoft.com/office/powerpoint/2010/main" val="35935498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D3CFE-3910-045A-EAEF-E8081D16E95F}"/>
              </a:ext>
            </a:extLst>
          </p:cNvPr>
          <p:cNvSpPr>
            <a:spLocks noGrp="1"/>
          </p:cNvSpPr>
          <p:nvPr>
            <p:ph type="title"/>
          </p:nvPr>
        </p:nvSpPr>
        <p:spPr>
          <a:xfrm>
            <a:off x="838200" y="-142875"/>
            <a:ext cx="10515600" cy="1325563"/>
          </a:xfrm>
        </p:spPr>
        <p:txBody>
          <a:bodyPr/>
          <a:lstStyle/>
          <a:p>
            <a:r>
              <a:rPr lang="en-US"/>
              <a:t>Costing</a:t>
            </a:r>
          </a:p>
        </p:txBody>
      </p:sp>
      <p:sp>
        <p:nvSpPr>
          <p:cNvPr id="4" name="Footer Placeholder 3">
            <a:extLst>
              <a:ext uri="{FF2B5EF4-FFF2-40B4-BE49-F238E27FC236}">
                <a16:creationId xmlns:a16="http://schemas.microsoft.com/office/drawing/2014/main" id="{A28A1A26-9D5C-1691-5C28-4282D1635588}"/>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6FCAD2DD-0395-655B-3813-5B5F4138ECF5}"/>
              </a:ext>
            </a:extLst>
          </p:cNvPr>
          <p:cNvSpPr>
            <a:spLocks noGrp="1"/>
          </p:cNvSpPr>
          <p:nvPr>
            <p:ph type="sldNum" sz="quarter" idx="12"/>
          </p:nvPr>
        </p:nvSpPr>
        <p:spPr/>
        <p:txBody>
          <a:bodyPr/>
          <a:lstStyle/>
          <a:p>
            <a:fld id="{A49DFD55-3C28-40EF-9E31-A92D2E4017FF}" type="slidenum">
              <a:rPr lang="en-US" smtClean="0"/>
              <a:pPr/>
              <a:t>21</a:t>
            </a:fld>
            <a:endParaRPr lang="en-US"/>
          </a:p>
        </p:txBody>
      </p:sp>
      <p:sp>
        <p:nvSpPr>
          <p:cNvPr id="7" name="TextBox 6">
            <a:extLst>
              <a:ext uri="{FF2B5EF4-FFF2-40B4-BE49-F238E27FC236}">
                <a16:creationId xmlns:a16="http://schemas.microsoft.com/office/drawing/2014/main" id="{9DB24B8C-9FBD-4722-9AA0-158C482CD435}"/>
              </a:ext>
            </a:extLst>
          </p:cNvPr>
          <p:cNvSpPr txBox="1"/>
          <p:nvPr/>
        </p:nvSpPr>
        <p:spPr>
          <a:xfrm>
            <a:off x="220134" y="2549267"/>
            <a:ext cx="1441572" cy="1384995"/>
          </a:xfrm>
          <a:prstGeom prst="rect">
            <a:avLst/>
          </a:prstGeom>
          <a:noFill/>
        </p:spPr>
        <p:txBody>
          <a:bodyPr wrap="square" rtlCol="0">
            <a:spAutoFit/>
          </a:bodyPr>
          <a:lstStyle/>
          <a:p>
            <a:r>
              <a:rPr lang="en-IN" sz="2000"/>
              <a:t>GCP </a:t>
            </a:r>
          </a:p>
          <a:p>
            <a:r>
              <a:rPr lang="en-IN" sz="2000"/>
              <a:t>COST </a:t>
            </a:r>
          </a:p>
          <a:p>
            <a:r>
              <a:rPr lang="en-IN" sz="2000"/>
              <a:t>ESTIMATE</a:t>
            </a:r>
          </a:p>
          <a:p>
            <a:r>
              <a:rPr lang="en-IN" sz="1200"/>
              <a:t>(1 concurrent request)</a:t>
            </a:r>
          </a:p>
        </p:txBody>
      </p:sp>
      <p:pic>
        <p:nvPicPr>
          <p:cNvPr id="9" name="Picture 8">
            <a:extLst>
              <a:ext uri="{FF2B5EF4-FFF2-40B4-BE49-F238E27FC236}">
                <a16:creationId xmlns:a16="http://schemas.microsoft.com/office/drawing/2014/main" id="{06D9EFF5-6E75-4815-A6AD-BAE178570EA9}"/>
              </a:ext>
            </a:extLst>
          </p:cNvPr>
          <p:cNvPicPr>
            <a:picLocks noChangeAspect="1"/>
          </p:cNvPicPr>
          <p:nvPr/>
        </p:nvPicPr>
        <p:blipFill>
          <a:blip r:embed="rId2"/>
          <a:stretch>
            <a:fillRect/>
          </a:stretch>
        </p:blipFill>
        <p:spPr>
          <a:xfrm>
            <a:off x="1661706" y="757320"/>
            <a:ext cx="9361894" cy="5888933"/>
          </a:xfrm>
          <a:prstGeom prst="rect">
            <a:avLst/>
          </a:prstGeom>
        </p:spPr>
      </p:pic>
      <p:sp>
        <p:nvSpPr>
          <p:cNvPr id="10" name="TextBox 9">
            <a:extLst>
              <a:ext uri="{FF2B5EF4-FFF2-40B4-BE49-F238E27FC236}">
                <a16:creationId xmlns:a16="http://schemas.microsoft.com/office/drawing/2014/main" id="{E684DBAC-0FA2-4490-81C3-67910E82D678}"/>
              </a:ext>
            </a:extLst>
          </p:cNvPr>
          <p:cNvSpPr txBox="1"/>
          <p:nvPr/>
        </p:nvSpPr>
        <p:spPr>
          <a:xfrm>
            <a:off x="220134" y="4047067"/>
            <a:ext cx="1441572" cy="523220"/>
          </a:xfrm>
          <a:prstGeom prst="rect">
            <a:avLst/>
          </a:prstGeom>
          <a:noFill/>
        </p:spPr>
        <p:txBody>
          <a:bodyPr wrap="square" rtlCol="0">
            <a:spAutoFit/>
          </a:bodyPr>
          <a:lstStyle/>
          <a:p>
            <a:r>
              <a:rPr lang="en-IN" sz="700">
                <a:hlinkClick r:id="rId3"/>
              </a:rPr>
              <a:t>https://cloud.google.com/products/calculator/estimate-preview/18c96da0-1fd0-4637-9194-64196783bbe7?hl=en</a:t>
            </a:r>
            <a:endParaRPr lang="en-IN" sz="700"/>
          </a:p>
        </p:txBody>
      </p:sp>
    </p:spTree>
    <p:extLst>
      <p:ext uri="{BB962C8B-B14F-4D97-AF65-F5344CB8AC3E}">
        <p14:creationId xmlns:p14="http://schemas.microsoft.com/office/powerpoint/2010/main" val="16459677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D3CFE-3910-045A-EAEF-E8081D16E95F}"/>
              </a:ext>
            </a:extLst>
          </p:cNvPr>
          <p:cNvSpPr>
            <a:spLocks noGrp="1"/>
          </p:cNvSpPr>
          <p:nvPr>
            <p:ph type="title"/>
          </p:nvPr>
        </p:nvSpPr>
        <p:spPr>
          <a:xfrm>
            <a:off x="838200" y="-142875"/>
            <a:ext cx="10515600" cy="1325563"/>
          </a:xfrm>
        </p:spPr>
        <p:txBody>
          <a:bodyPr/>
          <a:lstStyle/>
          <a:p>
            <a:r>
              <a:rPr lang="en-US"/>
              <a:t>Costing</a:t>
            </a:r>
          </a:p>
        </p:txBody>
      </p:sp>
      <p:sp>
        <p:nvSpPr>
          <p:cNvPr id="4" name="Footer Placeholder 3">
            <a:extLst>
              <a:ext uri="{FF2B5EF4-FFF2-40B4-BE49-F238E27FC236}">
                <a16:creationId xmlns:a16="http://schemas.microsoft.com/office/drawing/2014/main" id="{A28A1A26-9D5C-1691-5C28-4282D1635588}"/>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6FCAD2DD-0395-655B-3813-5B5F4138ECF5}"/>
              </a:ext>
            </a:extLst>
          </p:cNvPr>
          <p:cNvSpPr>
            <a:spLocks noGrp="1"/>
          </p:cNvSpPr>
          <p:nvPr>
            <p:ph type="sldNum" sz="quarter" idx="12"/>
          </p:nvPr>
        </p:nvSpPr>
        <p:spPr/>
        <p:txBody>
          <a:bodyPr/>
          <a:lstStyle/>
          <a:p>
            <a:fld id="{A49DFD55-3C28-40EF-9E31-A92D2E4017FF}" type="slidenum">
              <a:rPr lang="en-US" smtClean="0"/>
              <a:pPr/>
              <a:t>22</a:t>
            </a:fld>
            <a:endParaRPr lang="en-US"/>
          </a:p>
        </p:txBody>
      </p:sp>
      <p:sp>
        <p:nvSpPr>
          <p:cNvPr id="7" name="TextBox 6">
            <a:extLst>
              <a:ext uri="{FF2B5EF4-FFF2-40B4-BE49-F238E27FC236}">
                <a16:creationId xmlns:a16="http://schemas.microsoft.com/office/drawing/2014/main" id="{9DB24B8C-9FBD-4722-9AA0-158C482CD435}"/>
              </a:ext>
            </a:extLst>
          </p:cNvPr>
          <p:cNvSpPr txBox="1"/>
          <p:nvPr/>
        </p:nvSpPr>
        <p:spPr>
          <a:xfrm>
            <a:off x="220134" y="2549267"/>
            <a:ext cx="1441572" cy="1384995"/>
          </a:xfrm>
          <a:prstGeom prst="rect">
            <a:avLst/>
          </a:prstGeom>
          <a:noFill/>
        </p:spPr>
        <p:txBody>
          <a:bodyPr wrap="square" rtlCol="0">
            <a:spAutoFit/>
          </a:bodyPr>
          <a:lstStyle/>
          <a:p>
            <a:r>
              <a:rPr lang="en-IN" sz="2000"/>
              <a:t>GCP </a:t>
            </a:r>
          </a:p>
          <a:p>
            <a:r>
              <a:rPr lang="en-IN" sz="2000"/>
              <a:t>COST </a:t>
            </a:r>
          </a:p>
          <a:p>
            <a:r>
              <a:rPr lang="en-IN" sz="2000"/>
              <a:t>ESTIMATE</a:t>
            </a:r>
            <a:br>
              <a:rPr lang="en-IN" sz="2000"/>
            </a:br>
            <a:r>
              <a:rPr lang="en-IN" sz="1200"/>
              <a:t>(25 concurrent requests)</a:t>
            </a:r>
            <a:endParaRPr lang="en-IN" sz="2000"/>
          </a:p>
        </p:txBody>
      </p:sp>
      <p:pic>
        <p:nvPicPr>
          <p:cNvPr id="8" name="Picture 7">
            <a:extLst>
              <a:ext uri="{FF2B5EF4-FFF2-40B4-BE49-F238E27FC236}">
                <a16:creationId xmlns:a16="http://schemas.microsoft.com/office/drawing/2014/main" id="{C0CECF15-615D-4785-B538-FAF7A7AA6CC3}"/>
              </a:ext>
            </a:extLst>
          </p:cNvPr>
          <p:cNvPicPr>
            <a:picLocks noChangeAspect="1"/>
          </p:cNvPicPr>
          <p:nvPr/>
        </p:nvPicPr>
        <p:blipFill>
          <a:blip r:embed="rId2"/>
          <a:stretch>
            <a:fillRect/>
          </a:stretch>
        </p:blipFill>
        <p:spPr>
          <a:xfrm>
            <a:off x="1661706" y="834084"/>
            <a:ext cx="9232473" cy="5870871"/>
          </a:xfrm>
          <a:prstGeom prst="rect">
            <a:avLst/>
          </a:prstGeom>
        </p:spPr>
      </p:pic>
      <p:sp>
        <p:nvSpPr>
          <p:cNvPr id="9" name="TextBox 8">
            <a:extLst>
              <a:ext uri="{FF2B5EF4-FFF2-40B4-BE49-F238E27FC236}">
                <a16:creationId xmlns:a16="http://schemas.microsoft.com/office/drawing/2014/main" id="{CA17088F-1554-4C37-9306-89F35E4004E2}"/>
              </a:ext>
            </a:extLst>
          </p:cNvPr>
          <p:cNvSpPr txBox="1"/>
          <p:nvPr/>
        </p:nvSpPr>
        <p:spPr>
          <a:xfrm>
            <a:off x="220134" y="4013201"/>
            <a:ext cx="1441572" cy="523220"/>
          </a:xfrm>
          <a:prstGeom prst="rect">
            <a:avLst/>
          </a:prstGeom>
          <a:noFill/>
        </p:spPr>
        <p:txBody>
          <a:bodyPr wrap="square" rtlCol="0">
            <a:spAutoFit/>
          </a:bodyPr>
          <a:lstStyle/>
          <a:p>
            <a:r>
              <a:rPr lang="en-IN" sz="700">
                <a:hlinkClick r:id="rId3"/>
              </a:rPr>
              <a:t>https://cloud.google.com/products/calculator/estimate-preview/271ada9b-8954-4d5d-a612-e5d42f8e1177?hl=en</a:t>
            </a:r>
            <a:endParaRPr lang="en-IN" sz="700"/>
          </a:p>
        </p:txBody>
      </p:sp>
    </p:spTree>
    <p:extLst>
      <p:ext uri="{BB962C8B-B14F-4D97-AF65-F5344CB8AC3E}">
        <p14:creationId xmlns:p14="http://schemas.microsoft.com/office/powerpoint/2010/main" val="21300695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D3CFE-3910-045A-EAEF-E8081D16E95F}"/>
              </a:ext>
            </a:extLst>
          </p:cNvPr>
          <p:cNvSpPr>
            <a:spLocks noGrp="1"/>
          </p:cNvSpPr>
          <p:nvPr>
            <p:ph type="title"/>
          </p:nvPr>
        </p:nvSpPr>
        <p:spPr>
          <a:xfrm>
            <a:off x="838200" y="-142875"/>
            <a:ext cx="10515600" cy="1325563"/>
          </a:xfrm>
        </p:spPr>
        <p:txBody>
          <a:bodyPr/>
          <a:lstStyle/>
          <a:p>
            <a:r>
              <a:rPr lang="en-US"/>
              <a:t>Costing</a:t>
            </a:r>
          </a:p>
        </p:txBody>
      </p:sp>
      <p:sp>
        <p:nvSpPr>
          <p:cNvPr id="4" name="Footer Placeholder 3">
            <a:extLst>
              <a:ext uri="{FF2B5EF4-FFF2-40B4-BE49-F238E27FC236}">
                <a16:creationId xmlns:a16="http://schemas.microsoft.com/office/drawing/2014/main" id="{A28A1A26-9D5C-1691-5C28-4282D1635588}"/>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6FCAD2DD-0395-655B-3813-5B5F4138ECF5}"/>
              </a:ext>
            </a:extLst>
          </p:cNvPr>
          <p:cNvSpPr>
            <a:spLocks noGrp="1"/>
          </p:cNvSpPr>
          <p:nvPr>
            <p:ph type="sldNum" sz="quarter" idx="12"/>
          </p:nvPr>
        </p:nvSpPr>
        <p:spPr/>
        <p:txBody>
          <a:bodyPr/>
          <a:lstStyle/>
          <a:p>
            <a:fld id="{A49DFD55-3C28-40EF-9E31-A92D2E4017FF}" type="slidenum">
              <a:rPr lang="en-US" smtClean="0"/>
              <a:pPr/>
              <a:t>23</a:t>
            </a:fld>
            <a:endParaRPr lang="en-US"/>
          </a:p>
        </p:txBody>
      </p:sp>
      <p:sp>
        <p:nvSpPr>
          <p:cNvPr id="7" name="TextBox 6">
            <a:extLst>
              <a:ext uri="{FF2B5EF4-FFF2-40B4-BE49-F238E27FC236}">
                <a16:creationId xmlns:a16="http://schemas.microsoft.com/office/drawing/2014/main" id="{9DB24B8C-9FBD-4722-9AA0-158C482CD435}"/>
              </a:ext>
            </a:extLst>
          </p:cNvPr>
          <p:cNvSpPr txBox="1"/>
          <p:nvPr/>
        </p:nvSpPr>
        <p:spPr>
          <a:xfrm>
            <a:off x="220134" y="2549267"/>
            <a:ext cx="1441572" cy="1384995"/>
          </a:xfrm>
          <a:prstGeom prst="rect">
            <a:avLst/>
          </a:prstGeom>
          <a:noFill/>
        </p:spPr>
        <p:txBody>
          <a:bodyPr wrap="square" rtlCol="0">
            <a:spAutoFit/>
          </a:bodyPr>
          <a:lstStyle/>
          <a:p>
            <a:r>
              <a:rPr lang="en-IN" sz="2000"/>
              <a:t>GCP </a:t>
            </a:r>
          </a:p>
          <a:p>
            <a:r>
              <a:rPr lang="en-IN" sz="2000"/>
              <a:t>COST </a:t>
            </a:r>
          </a:p>
          <a:p>
            <a:r>
              <a:rPr lang="en-IN" sz="2000"/>
              <a:t>ESTIMATE</a:t>
            </a:r>
            <a:br>
              <a:rPr lang="en-IN" sz="2000"/>
            </a:br>
            <a:r>
              <a:rPr lang="en-IN" sz="1200"/>
              <a:t>(1 concurrent request)</a:t>
            </a:r>
          </a:p>
        </p:txBody>
      </p:sp>
      <p:sp>
        <p:nvSpPr>
          <p:cNvPr id="9" name="TextBox 8">
            <a:extLst>
              <a:ext uri="{FF2B5EF4-FFF2-40B4-BE49-F238E27FC236}">
                <a16:creationId xmlns:a16="http://schemas.microsoft.com/office/drawing/2014/main" id="{CA17088F-1554-4C37-9306-89F35E4004E2}"/>
              </a:ext>
            </a:extLst>
          </p:cNvPr>
          <p:cNvSpPr txBox="1"/>
          <p:nvPr/>
        </p:nvSpPr>
        <p:spPr>
          <a:xfrm>
            <a:off x="203201" y="4055758"/>
            <a:ext cx="1441572" cy="523220"/>
          </a:xfrm>
          <a:prstGeom prst="rect">
            <a:avLst/>
          </a:prstGeom>
          <a:noFill/>
        </p:spPr>
        <p:txBody>
          <a:bodyPr wrap="square" rtlCol="0">
            <a:spAutoFit/>
          </a:bodyPr>
          <a:lstStyle/>
          <a:p>
            <a:r>
              <a:rPr lang="en-IN" sz="700">
                <a:hlinkClick r:id="rId2"/>
              </a:rPr>
              <a:t>https://cloud.google.com/products/calculator/estimate-preview/2f0b6e94-8508-482c-920e-72497ba7fc07?hl=en</a:t>
            </a:r>
            <a:endParaRPr lang="en-IN" sz="700"/>
          </a:p>
        </p:txBody>
      </p:sp>
      <p:pic>
        <p:nvPicPr>
          <p:cNvPr id="13" name="Picture 12">
            <a:extLst>
              <a:ext uri="{FF2B5EF4-FFF2-40B4-BE49-F238E27FC236}">
                <a16:creationId xmlns:a16="http://schemas.microsoft.com/office/drawing/2014/main" id="{8E528BE8-3D5C-42F5-93AB-C102327CCE5D}"/>
              </a:ext>
            </a:extLst>
          </p:cNvPr>
          <p:cNvPicPr>
            <a:picLocks noChangeAspect="1"/>
          </p:cNvPicPr>
          <p:nvPr/>
        </p:nvPicPr>
        <p:blipFill>
          <a:blip r:embed="rId3"/>
          <a:stretch>
            <a:fillRect/>
          </a:stretch>
        </p:blipFill>
        <p:spPr>
          <a:xfrm>
            <a:off x="1761066" y="851084"/>
            <a:ext cx="9030503" cy="5836871"/>
          </a:xfrm>
          <a:prstGeom prst="rect">
            <a:avLst/>
          </a:prstGeom>
        </p:spPr>
      </p:pic>
      <p:sp>
        <p:nvSpPr>
          <p:cNvPr id="14" name="TextBox 13">
            <a:extLst>
              <a:ext uri="{FF2B5EF4-FFF2-40B4-BE49-F238E27FC236}">
                <a16:creationId xmlns:a16="http://schemas.microsoft.com/office/drawing/2014/main" id="{5156E654-B380-42B5-8030-BDFFFBAB02B5}"/>
              </a:ext>
            </a:extLst>
          </p:cNvPr>
          <p:cNvSpPr txBox="1"/>
          <p:nvPr/>
        </p:nvSpPr>
        <p:spPr>
          <a:xfrm>
            <a:off x="1295401" y="5367867"/>
            <a:ext cx="3191932" cy="1200329"/>
          </a:xfrm>
          <a:prstGeom prst="rect">
            <a:avLst/>
          </a:prstGeom>
          <a:noFill/>
        </p:spPr>
        <p:txBody>
          <a:bodyPr wrap="square" rtlCol="0">
            <a:spAutoFit/>
          </a:bodyPr>
          <a:lstStyle/>
          <a:p>
            <a:pPr marL="171450" indent="-171450">
              <a:buFont typeface="Arial" panose="020B0604020202020204" pitchFamily="34" charset="0"/>
              <a:buChar char="•"/>
            </a:pPr>
            <a:r>
              <a:rPr lang="en-GB" sz="1200"/>
              <a:t>More realistic 2GB WITH 1 CONCURRENT REQUEST PER INSTANCE. </a:t>
            </a:r>
          </a:p>
          <a:p>
            <a:pPr marL="171450" indent="-171450">
              <a:buFont typeface="Arial" panose="020B0604020202020204" pitchFamily="34" charset="0"/>
              <a:buChar char="•"/>
            </a:pPr>
            <a:r>
              <a:rPr lang="en-GB" sz="1200"/>
              <a:t>Increasing minimum number of instances to 1 will help remove cold start latency and cost only increases by 50$ in the above cost estimation</a:t>
            </a:r>
            <a:endParaRPr lang="en-IN" sz="1200"/>
          </a:p>
        </p:txBody>
      </p:sp>
    </p:spTree>
    <p:extLst>
      <p:ext uri="{BB962C8B-B14F-4D97-AF65-F5344CB8AC3E}">
        <p14:creationId xmlns:p14="http://schemas.microsoft.com/office/powerpoint/2010/main" val="27876458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F1CCB-5C8C-F6E0-3C2A-D562940A7864}"/>
              </a:ext>
            </a:extLst>
          </p:cNvPr>
          <p:cNvSpPr>
            <a:spLocks noGrp="1"/>
          </p:cNvSpPr>
          <p:nvPr>
            <p:ph type="title"/>
          </p:nvPr>
        </p:nvSpPr>
        <p:spPr>
          <a:xfrm>
            <a:off x="838200" y="-142875"/>
            <a:ext cx="10515600" cy="1325563"/>
          </a:xfrm>
        </p:spPr>
        <p:txBody>
          <a:bodyPr/>
          <a:lstStyle/>
          <a:p>
            <a:r>
              <a:rPr lang="en-US"/>
              <a:t>Lambda </a:t>
            </a:r>
            <a:r>
              <a:rPr lang="en-US" err="1"/>
              <a:t>PRicing</a:t>
            </a:r>
            <a:r>
              <a:rPr lang="en-US"/>
              <a:t> (Lambda function )</a:t>
            </a:r>
          </a:p>
        </p:txBody>
      </p:sp>
      <p:sp>
        <p:nvSpPr>
          <p:cNvPr id="5" name="Slide Number Placeholder 4">
            <a:extLst>
              <a:ext uri="{FF2B5EF4-FFF2-40B4-BE49-F238E27FC236}">
                <a16:creationId xmlns:a16="http://schemas.microsoft.com/office/drawing/2014/main" id="{ED13012E-12AC-43FE-B7CE-E1396283EE2F}"/>
              </a:ext>
            </a:extLst>
          </p:cNvPr>
          <p:cNvSpPr>
            <a:spLocks noGrp="1"/>
          </p:cNvSpPr>
          <p:nvPr>
            <p:ph type="sldNum" sz="quarter" idx="12"/>
          </p:nvPr>
        </p:nvSpPr>
        <p:spPr/>
        <p:txBody>
          <a:bodyPr/>
          <a:lstStyle/>
          <a:p>
            <a:fld id="{A49DFD55-3C28-40EF-9E31-A92D2E4017FF}" type="slidenum">
              <a:rPr lang="en-US" smtClean="0"/>
              <a:pPr/>
              <a:t>24</a:t>
            </a:fld>
            <a:endParaRPr lang="en-US"/>
          </a:p>
        </p:txBody>
      </p:sp>
      <p:pic>
        <p:nvPicPr>
          <p:cNvPr id="8" name="Picture 7">
            <a:extLst>
              <a:ext uri="{FF2B5EF4-FFF2-40B4-BE49-F238E27FC236}">
                <a16:creationId xmlns:a16="http://schemas.microsoft.com/office/drawing/2014/main" id="{2B703DC3-98DF-7DF3-5299-FFCC6D24D6A7}"/>
              </a:ext>
            </a:extLst>
          </p:cNvPr>
          <p:cNvPicPr>
            <a:picLocks noChangeAspect="1"/>
          </p:cNvPicPr>
          <p:nvPr/>
        </p:nvPicPr>
        <p:blipFill>
          <a:blip r:embed="rId2"/>
          <a:stretch>
            <a:fillRect/>
          </a:stretch>
        </p:blipFill>
        <p:spPr>
          <a:xfrm>
            <a:off x="762000" y="972298"/>
            <a:ext cx="10861260" cy="5449011"/>
          </a:xfrm>
          <a:prstGeom prst="rect">
            <a:avLst/>
          </a:prstGeom>
        </p:spPr>
      </p:pic>
    </p:spTree>
    <p:extLst>
      <p:ext uri="{BB962C8B-B14F-4D97-AF65-F5344CB8AC3E}">
        <p14:creationId xmlns:p14="http://schemas.microsoft.com/office/powerpoint/2010/main" val="4635214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F1CCB-5C8C-F6E0-3C2A-D562940A7864}"/>
              </a:ext>
            </a:extLst>
          </p:cNvPr>
          <p:cNvSpPr>
            <a:spLocks noGrp="1"/>
          </p:cNvSpPr>
          <p:nvPr>
            <p:ph type="title"/>
          </p:nvPr>
        </p:nvSpPr>
        <p:spPr>
          <a:xfrm>
            <a:off x="838200" y="-142875"/>
            <a:ext cx="10515600" cy="1325563"/>
          </a:xfrm>
        </p:spPr>
        <p:txBody>
          <a:bodyPr/>
          <a:lstStyle/>
          <a:p>
            <a:r>
              <a:rPr lang="en-US"/>
              <a:t>Lambda </a:t>
            </a:r>
            <a:r>
              <a:rPr lang="en-US" err="1"/>
              <a:t>PRicing</a:t>
            </a:r>
            <a:r>
              <a:rPr lang="en-US"/>
              <a:t> (s3 storage)</a:t>
            </a:r>
            <a:br>
              <a:rPr lang="en-US"/>
            </a:br>
            <a:endParaRPr lang="en-US"/>
          </a:p>
        </p:txBody>
      </p:sp>
      <p:sp>
        <p:nvSpPr>
          <p:cNvPr id="5" name="Slide Number Placeholder 4">
            <a:extLst>
              <a:ext uri="{FF2B5EF4-FFF2-40B4-BE49-F238E27FC236}">
                <a16:creationId xmlns:a16="http://schemas.microsoft.com/office/drawing/2014/main" id="{ED13012E-12AC-43FE-B7CE-E1396283EE2F}"/>
              </a:ext>
            </a:extLst>
          </p:cNvPr>
          <p:cNvSpPr>
            <a:spLocks noGrp="1"/>
          </p:cNvSpPr>
          <p:nvPr>
            <p:ph type="sldNum" sz="quarter" idx="12"/>
          </p:nvPr>
        </p:nvSpPr>
        <p:spPr/>
        <p:txBody>
          <a:bodyPr/>
          <a:lstStyle/>
          <a:p>
            <a:fld id="{A49DFD55-3C28-40EF-9E31-A92D2E4017FF}" type="slidenum">
              <a:rPr lang="en-US" smtClean="0"/>
              <a:pPr/>
              <a:t>25</a:t>
            </a:fld>
            <a:endParaRPr lang="en-US"/>
          </a:p>
        </p:txBody>
      </p:sp>
      <p:pic>
        <p:nvPicPr>
          <p:cNvPr id="3" name="Picture 2">
            <a:extLst>
              <a:ext uri="{FF2B5EF4-FFF2-40B4-BE49-F238E27FC236}">
                <a16:creationId xmlns:a16="http://schemas.microsoft.com/office/drawing/2014/main" id="{6273EA9D-BFB6-4915-F43F-37B3772F53C7}"/>
              </a:ext>
            </a:extLst>
          </p:cNvPr>
          <p:cNvPicPr>
            <a:picLocks noChangeAspect="1"/>
          </p:cNvPicPr>
          <p:nvPr/>
        </p:nvPicPr>
        <p:blipFill>
          <a:blip r:embed="rId2"/>
          <a:stretch>
            <a:fillRect/>
          </a:stretch>
        </p:blipFill>
        <p:spPr>
          <a:xfrm>
            <a:off x="623956" y="822034"/>
            <a:ext cx="10944085" cy="5716410"/>
          </a:xfrm>
          <a:prstGeom prst="rect">
            <a:avLst/>
          </a:prstGeom>
        </p:spPr>
      </p:pic>
    </p:spTree>
    <p:extLst>
      <p:ext uri="{BB962C8B-B14F-4D97-AF65-F5344CB8AC3E}">
        <p14:creationId xmlns:p14="http://schemas.microsoft.com/office/powerpoint/2010/main" val="35580751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F1CCB-5C8C-F6E0-3C2A-D562940A7864}"/>
              </a:ext>
            </a:extLst>
          </p:cNvPr>
          <p:cNvSpPr>
            <a:spLocks noGrp="1"/>
          </p:cNvSpPr>
          <p:nvPr>
            <p:ph type="title"/>
          </p:nvPr>
        </p:nvSpPr>
        <p:spPr>
          <a:xfrm>
            <a:off x="838200" y="-142875"/>
            <a:ext cx="10515600" cy="1325563"/>
          </a:xfrm>
        </p:spPr>
        <p:txBody>
          <a:bodyPr/>
          <a:lstStyle/>
          <a:p>
            <a:r>
              <a:rPr lang="en-US"/>
              <a:t>Lambda </a:t>
            </a:r>
            <a:r>
              <a:rPr lang="en-US" err="1"/>
              <a:t>PRicing</a:t>
            </a:r>
            <a:r>
              <a:rPr lang="en-US"/>
              <a:t> (s3 Data transfer)</a:t>
            </a:r>
            <a:br>
              <a:rPr lang="en-US"/>
            </a:br>
            <a:endParaRPr lang="en-US"/>
          </a:p>
        </p:txBody>
      </p:sp>
      <p:sp>
        <p:nvSpPr>
          <p:cNvPr id="5" name="Slide Number Placeholder 4">
            <a:extLst>
              <a:ext uri="{FF2B5EF4-FFF2-40B4-BE49-F238E27FC236}">
                <a16:creationId xmlns:a16="http://schemas.microsoft.com/office/drawing/2014/main" id="{ED13012E-12AC-43FE-B7CE-E1396283EE2F}"/>
              </a:ext>
            </a:extLst>
          </p:cNvPr>
          <p:cNvSpPr>
            <a:spLocks noGrp="1"/>
          </p:cNvSpPr>
          <p:nvPr>
            <p:ph type="sldNum" sz="quarter" idx="12"/>
          </p:nvPr>
        </p:nvSpPr>
        <p:spPr/>
        <p:txBody>
          <a:bodyPr/>
          <a:lstStyle/>
          <a:p>
            <a:fld id="{A49DFD55-3C28-40EF-9E31-A92D2E4017FF}" type="slidenum">
              <a:rPr lang="en-US" smtClean="0"/>
              <a:pPr/>
              <a:t>26</a:t>
            </a:fld>
            <a:endParaRPr lang="en-US"/>
          </a:p>
        </p:txBody>
      </p:sp>
      <p:pic>
        <p:nvPicPr>
          <p:cNvPr id="4" name="Picture 3">
            <a:extLst>
              <a:ext uri="{FF2B5EF4-FFF2-40B4-BE49-F238E27FC236}">
                <a16:creationId xmlns:a16="http://schemas.microsoft.com/office/drawing/2014/main" id="{5250F21D-3976-1911-8ACA-1BF50ACC6195}"/>
              </a:ext>
            </a:extLst>
          </p:cNvPr>
          <p:cNvPicPr>
            <a:picLocks noChangeAspect="1"/>
          </p:cNvPicPr>
          <p:nvPr/>
        </p:nvPicPr>
        <p:blipFill>
          <a:blip r:embed="rId2"/>
          <a:stretch>
            <a:fillRect/>
          </a:stretch>
        </p:blipFill>
        <p:spPr>
          <a:xfrm>
            <a:off x="596348" y="1027704"/>
            <a:ext cx="10933043" cy="4692157"/>
          </a:xfrm>
          <a:prstGeom prst="rect">
            <a:avLst/>
          </a:prstGeom>
        </p:spPr>
      </p:pic>
    </p:spTree>
    <p:extLst>
      <p:ext uri="{BB962C8B-B14F-4D97-AF65-F5344CB8AC3E}">
        <p14:creationId xmlns:p14="http://schemas.microsoft.com/office/powerpoint/2010/main" val="2480643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F1CCB-5C8C-F6E0-3C2A-D562940A7864}"/>
              </a:ext>
            </a:extLst>
          </p:cNvPr>
          <p:cNvSpPr>
            <a:spLocks noGrp="1"/>
          </p:cNvSpPr>
          <p:nvPr>
            <p:ph type="title"/>
          </p:nvPr>
        </p:nvSpPr>
        <p:spPr>
          <a:xfrm>
            <a:off x="838200" y="-142875"/>
            <a:ext cx="10515600" cy="1325563"/>
          </a:xfrm>
        </p:spPr>
        <p:txBody>
          <a:bodyPr/>
          <a:lstStyle/>
          <a:p>
            <a:r>
              <a:rPr lang="en-US"/>
              <a:t>Lambda </a:t>
            </a:r>
            <a:r>
              <a:rPr lang="en-US" err="1"/>
              <a:t>PRicing</a:t>
            </a:r>
            <a:r>
              <a:rPr lang="en-US"/>
              <a:t> (</a:t>
            </a:r>
            <a:r>
              <a:rPr lang="en-US" err="1"/>
              <a:t>ecr</a:t>
            </a:r>
            <a:r>
              <a:rPr lang="en-US"/>
              <a:t> container)</a:t>
            </a:r>
            <a:br>
              <a:rPr lang="en-US"/>
            </a:br>
            <a:endParaRPr lang="en-US"/>
          </a:p>
        </p:txBody>
      </p:sp>
      <p:sp>
        <p:nvSpPr>
          <p:cNvPr id="5" name="Slide Number Placeholder 4">
            <a:extLst>
              <a:ext uri="{FF2B5EF4-FFF2-40B4-BE49-F238E27FC236}">
                <a16:creationId xmlns:a16="http://schemas.microsoft.com/office/drawing/2014/main" id="{ED13012E-12AC-43FE-B7CE-E1396283EE2F}"/>
              </a:ext>
            </a:extLst>
          </p:cNvPr>
          <p:cNvSpPr>
            <a:spLocks noGrp="1"/>
          </p:cNvSpPr>
          <p:nvPr>
            <p:ph type="sldNum" sz="quarter" idx="12"/>
          </p:nvPr>
        </p:nvSpPr>
        <p:spPr/>
        <p:txBody>
          <a:bodyPr/>
          <a:lstStyle/>
          <a:p>
            <a:fld id="{A49DFD55-3C28-40EF-9E31-A92D2E4017FF}" type="slidenum">
              <a:rPr lang="en-US" smtClean="0"/>
              <a:pPr/>
              <a:t>27</a:t>
            </a:fld>
            <a:endParaRPr lang="en-US"/>
          </a:p>
        </p:txBody>
      </p:sp>
      <p:pic>
        <p:nvPicPr>
          <p:cNvPr id="3" name="Picture 2" descr="A screenshot of a web page&#10;&#10;Description automatically generated">
            <a:extLst>
              <a:ext uri="{FF2B5EF4-FFF2-40B4-BE49-F238E27FC236}">
                <a16:creationId xmlns:a16="http://schemas.microsoft.com/office/drawing/2014/main" id="{59368DB4-5B7D-4058-2F14-72AF599B8633}"/>
              </a:ext>
            </a:extLst>
          </p:cNvPr>
          <p:cNvPicPr>
            <a:picLocks noChangeAspect="1"/>
          </p:cNvPicPr>
          <p:nvPr/>
        </p:nvPicPr>
        <p:blipFill>
          <a:blip r:embed="rId2"/>
          <a:stretch>
            <a:fillRect/>
          </a:stretch>
        </p:blipFill>
        <p:spPr>
          <a:xfrm>
            <a:off x="750957" y="530011"/>
            <a:ext cx="10899912" cy="2899065"/>
          </a:xfrm>
          <a:prstGeom prst="rect">
            <a:avLst/>
          </a:prstGeom>
        </p:spPr>
      </p:pic>
      <p:pic>
        <p:nvPicPr>
          <p:cNvPr id="6" name="Picture 5" descr="A screenshot of a computer screen&#10;&#10;Description automatically generated">
            <a:extLst>
              <a:ext uri="{FF2B5EF4-FFF2-40B4-BE49-F238E27FC236}">
                <a16:creationId xmlns:a16="http://schemas.microsoft.com/office/drawing/2014/main" id="{173D4C71-005E-4907-F55D-29ABF80ADB0E}"/>
              </a:ext>
            </a:extLst>
          </p:cNvPr>
          <p:cNvPicPr>
            <a:picLocks noChangeAspect="1"/>
          </p:cNvPicPr>
          <p:nvPr/>
        </p:nvPicPr>
        <p:blipFill>
          <a:blip r:embed="rId3"/>
          <a:stretch>
            <a:fillRect/>
          </a:stretch>
        </p:blipFill>
        <p:spPr>
          <a:xfrm>
            <a:off x="750957" y="3429634"/>
            <a:ext cx="10905433" cy="3422208"/>
          </a:xfrm>
          <a:prstGeom prst="rect">
            <a:avLst/>
          </a:prstGeom>
        </p:spPr>
      </p:pic>
    </p:spTree>
    <p:extLst>
      <p:ext uri="{BB962C8B-B14F-4D97-AF65-F5344CB8AC3E}">
        <p14:creationId xmlns:p14="http://schemas.microsoft.com/office/powerpoint/2010/main" val="29537954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F1CCB-5C8C-F6E0-3C2A-D562940A7864}"/>
              </a:ext>
            </a:extLst>
          </p:cNvPr>
          <p:cNvSpPr>
            <a:spLocks noGrp="1"/>
          </p:cNvSpPr>
          <p:nvPr>
            <p:ph type="title"/>
          </p:nvPr>
        </p:nvSpPr>
        <p:spPr>
          <a:xfrm>
            <a:off x="838200" y="-142875"/>
            <a:ext cx="10515600" cy="1325563"/>
          </a:xfrm>
        </p:spPr>
        <p:txBody>
          <a:bodyPr/>
          <a:lstStyle/>
          <a:p>
            <a:r>
              <a:rPr lang="en-US"/>
              <a:t>Lambda </a:t>
            </a:r>
            <a:r>
              <a:rPr lang="en-US" err="1"/>
              <a:t>PRicing</a:t>
            </a:r>
            <a:r>
              <a:rPr lang="en-US"/>
              <a:t> (EFS)</a:t>
            </a:r>
            <a:br>
              <a:rPr lang="en-US"/>
            </a:br>
            <a:endParaRPr lang="en-US"/>
          </a:p>
        </p:txBody>
      </p:sp>
      <p:sp>
        <p:nvSpPr>
          <p:cNvPr id="5" name="Slide Number Placeholder 4">
            <a:extLst>
              <a:ext uri="{FF2B5EF4-FFF2-40B4-BE49-F238E27FC236}">
                <a16:creationId xmlns:a16="http://schemas.microsoft.com/office/drawing/2014/main" id="{ED13012E-12AC-43FE-B7CE-E1396283EE2F}"/>
              </a:ext>
            </a:extLst>
          </p:cNvPr>
          <p:cNvSpPr>
            <a:spLocks noGrp="1"/>
          </p:cNvSpPr>
          <p:nvPr>
            <p:ph type="sldNum" sz="quarter" idx="12"/>
          </p:nvPr>
        </p:nvSpPr>
        <p:spPr/>
        <p:txBody>
          <a:bodyPr/>
          <a:lstStyle/>
          <a:p>
            <a:fld id="{A49DFD55-3C28-40EF-9E31-A92D2E4017FF}" type="slidenum">
              <a:rPr lang="en-US" smtClean="0"/>
              <a:pPr/>
              <a:t>28</a:t>
            </a:fld>
            <a:endParaRPr lang="en-US"/>
          </a:p>
        </p:txBody>
      </p:sp>
      <p:pic>
        <p:nvPicPr>
          <p:cNvPr id="3" name="Picture 2">
            <a:extLst>
              <a:ext uri="{FF2B5EF4-FFF2-40B4-BE49-F238E27FC236}">
                <a16:creationId xmlns:a16="http://schemas.microsoft.com/office/drawing/2014/main" id="{8A317B48-41F3-92B0-4E83-B78D892A2AD5}"/>
              </a:ext>
            </a:extLst>
          </p:cNvPr>
          <p:cNvPicPr>
            <a:picLocks noChangeAspect="1"/>
          </p:cNvPicPr>
          <p:nvPr/>
        </p:nvPicPr>
        <p:blipFill>
          <a:blip r:embed="rId2"/>
          <a:stretch>
            <a:fillRect/>
          </a:stretch>
        </p:blipFill>
        <p:spPr>
          <a:xfrm>
            <a:off x="662609" y="1108003"/>
            <a:ext cx="10905433" cy="4862864"/>
          </a:xfrm>
          <a:prstGeom prst="rect">
            <a:avLst/>
          </a:prstGeom>
        </p:spPr>
      </p:pic>
    </p:spTree>
    <p:extLst>
      <p:ext uri="{BB962C8B-B14F-4D97-AF65-F5344CB8AC3E}">
        <p14:creationId xmlns:p14="http://schemas.microsoft.com/office/powerpoint/2010/main" val="8693267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F1CCB-5C8C-F6E0-3C2A-D562940A7864}"/>
              </a:ext>
            </a:extLst>
          </p:cNvPr>
          <p:cNvSpPr>
            <a:spLocks noGrp="1"/>
          </p:cNvSpPr>
          <p:nvPr>
            <p:ph type="title"/>
          </p:nvPr>
        </p:nvSpPr>
        <p:spPr>
          <a:xfrm>
            <a:off x="838200" y="-142875"/>
            <a:ext cx="10515600" cy="1325563"/>
          </a:xfrm>
        </p:spPr>
        <p:txBody>
          <a:bodyPr/>
          <a:lstStyle/>
          <a:p>
            <a:r>
              <a:rPr lang="en-US"/>
              <a:t>Lambda </a:t>
            </a:r>
            <a:r>
              <a:rPr lang="en-US" err="1"/>
              <a:t>PRicing</a:t>
            </a:r>
            <a:r>
              <a:rPr lang="en-US"/>
              <a:t> (EFS ELASTIC THROUGHPUT)</a:t>
            </a:r>
            <a:br>
              <a:rPr lang="en-US"/>
            </a:br>
            <a:endParaRPr lang="en-US"/>
          </a:p>
        </p:txBody>
      </p:sp>
      <p:sp>
        <p:nvSpPr>
          <p:cNvPr id="5" name="Slide Number Placeholder 4">
            <a:extLst>
              <a:ext uri="{FF2B5EF4-FFF2-40B4-BE49-F238E27FC236}">
                <a16:creationId xmlns:a16="http://schemas.microsoft.com/office/drawing/2014/main" id="{ED13012E-12AC-43FE-B7CE-E1396283EE2F}"/>
              </a:ext>
            </a:extLst>
          </p:cNvPr>
          <p:cNvSpPr>
            <a:spLocks noGrp="1"/>
          </p:cNvSpPr>
          <p:nvPr>
            <p:ph type="sldNum" sz="quarter" idx="12"/>
          </p:nvPr>
        </p:nvSpPr>
        <p:spPr/>
        <p:txBody>
          <a:bodyPr/>
          <a:lstStyle/>
          <a:p>
            <a:fld id="{A49DFD55-3C28-40EF-9E31-A92D2E4017FF}" type="slidenum">
              <a:rPr lang="en-US" smtClean="0"/>
              <a:pPr/>
              <a:t>29</a:t>
            </a:fld>
            <a:endParaRPr lang="en-US"/>
          </a:p>
        </p:txBody>
      </p:sp>
      <p:pic>
        <p:nvPicPr>
          <p:cNvPr id="4" name="Picture 3">
            <a:extLst>
              <a:ext uri="{FF2B5EF4-FFF2-40B4-BE49-F238E27FC236}">
                <a16:creationId xmlns:a16="http://schemas.microsoft.com/office/drawing/2014/main" id="{F13E587F-6B07-C6C1-A1EA-A37AC7BB157F}"/>
              </a:ext>
            </a:extLst>
          </p:cNvPr>
          <p:cNvPicPr>
            <a:picLocks noChangeAspect="1"/>
          </p:cNvPicPr>
          <p:nvPr/>
        </p:nvPicPr>
        <p:blipFill>
          <a:blip r:embed="rId2"/>
          <a:stretch>
            <a:fillRect/>
          </a:stretch>
        </p:blipFill>
        <p:spPr>
          <a:xfrm>
            <a:off x="585304" y="1828719"/>
            <a:ext cx="11010348" cy="3708561"/>
          </a:xfrm>
          <a:prstGeom prst="rect">
            <a:avLst/>
          </a:prstGeom>
        </p:spPr>
      </p:pic>
    </p:spTree>
    <p:extLst>
      <p:ext uri="{BB962C8B-B14F-4D97-AF65-F5344CB8AC3E}">
        <p14:creationId xmlns:p14="http://schemas.microsoft.com/office/powerpoint/2010/main" val="2979645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1362075" y="1671639"/>
            <a:ext cx="5111750" cy="1204912"/>
          </a:xfrm>
        </p:spPr>
        <p:txBody>
          <a:bodyPr>
            <a:normAutofit/>
          </a:bodyPr>
          <a:lstStyle/>
          <a:p>
            <a:r>
              <a:rPr lang="en-US" sz="4000"/>
              <a:t>INTRODUCTION</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1362075" y="3660774"/>
            <a:ext cx="5111750" cy="1525588"/>
          </a:xfrm>
        </p:spPr>
        <p:txBody>
          <a:bodyPr vert="horz" lIns="91440" tIns="45720" rIns="91440" bIns="45720" rtlCol="0" anchor="t">
            <a:normAutofit/>
          </a:bodyPr>
          <a:lstStyle/>
          <a:p>
            <a:r>
              <a:rPr lang="en-US" sz="2000"/>
              <a:t>We plan to figure out a cost effective, easy to use cloud service provider for deploying the ML model and provide an approximate timeline of the project.</a:t>
            </a:r>
          </a:p>
          <a:p>
            <a:endParaRPr lang="en-US"/>
          </a:p>
        </p:txBody>
      </p:sp>
      <p:sp>
        <p:nvSpPr>
          <p:cNvPr id="5" name="Footer Placeholder 4">
            <a:extLst>
              <a:ext uri="{FF2B5EF4-FFF2-40B4-BE49-F238E27FC236}">
                <a16:creationId xmlns:a16="http://schemas.microsoft.com/office/drawing/2014/main" id="{8D51ED20-04D4-4894-B0C2-9C541A61A734}"/>
              </a:ext>
            </a:extLst>
          </p:cNvPr>
          <p:cNvSpPr>
            <a:spLocks noGrp="1"/>
          </p:cNvSpPr>
          <p:nvPr>
            <p:ph type="ftr" sz="quarter" idx="11"/>
          </p:nvPr>
        </p:nvSpPr>
        <p:spPr>
          <a:xfrm>
            <a:off x="2463800" y="6356350"/>
            <a:ext cx="3479800" cy="365125"/>
          </a:xfrm>
        </p:spPr>
        <p:txBody>
          <a:bodyPr/>
          <a:lstStyle/>
          <a:p>
            <a:r>
              <a:rPr lang="en-US"/>
              <a:t>ARCHITECTURE DESIGN</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a:t>
            </a:fld>
            <a:endParaRPr lang="en-US"/>
          </a:p>
        </p:txBody>
      </p:sp>
    </p:spTree>
    <p:extLst>
      <p:ext uri="{BB962C8B-B14F-4D97-AF65-F5344CB8AC3E}">
        <p14:creationId xmlns:p14="http://schemas.microsoft.com/office/powerpoint/2010/main" val="3571516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858EC-0B4A-4531-427F-CDE50F08174D}"/>
              </a:ext>
            </a:extLst>
          </p:cNvPr>
          <p:cNvSpPr>
            <a:spLocks noGrp="1"/>
          </p:cNvSpPr>
          <p:nvPr>
            <p:ph type="title"/>
          </p:nvPr>
        </p:nvSpPr>
        <p:spPr>
          <a:xfrm>
            <a:off x="838200" y="-187049"/>
            <a:ext cx="10515600" cy="1325563"/>
          </a:xfrm>
        </p:spPr>
        <p:txBody>
          <a:bodyPr/>
          <a:lstStyle/>
          <a:p>
            <a:r>
              <a:rPr lang="en-US"/>
              <a:t>SUGGESTION: APP ENGINE</a:t>
            </a:r>
          </a:p>
        </p:txBody>
      </p:sp>
      <p:sp>
        <p:nvSpPr>
          <p:cNvPr id="4" name="Footer Placeholder 3">
            <a:extLst>
              <a:ext uri="{FF2B5EF4-FFF2-40B4-BE49-F238E27FC236}">
                <a16:creationId xmlns:a16="http://schemas.microsoft.com/office/drawing/2014/main" id="{CA513688-89B0-8ABD-AFAE-9B0CDB0BCC32}"/>
              </a:ext>
            </a:extLst>
          </p:cNvPr>
          <p:cNvSpPr>
            <a:spLocks noGrp="1"/>
          </p:cNvSpPr>
          <p:nvPr>
            <p:ph type="ftr" sz="quarter" idx="11"/>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2EC5D88E-4146-B310-36B8-2D0276900D05}"/>
              </a:ext>
            </a:extLst>
          </p:cNvPr>
          <p:cNvSpPr>
            <a:spLocks noGrp="1"/>
          </p:cNvSpPr>
          <p:nvPr>
            <p:ph type="sldNum" sz="quarter" idx="12"/>
          </p:nvPr>
        </p:nvSpPr>
        <p:spPr/>
        <p:txBody>
          <a:bodyPr/>
          <a:lstStyle/>
          <a:p>
            <a:fld id="{A49DFD55-3C28-40EF-9E31-A92D2E4017FF}" type="slidenum">
              <a:rPr lang="en-US" smtClean="0"/>
              <a:pPr/>
              <a:t>30</a:t>
            </a:fld>
            <a:endParaRPr lang="en-US"/>
          </a:p>
        </p:txBody>
      </p:sp>
      <p:pic>
        <p:nvPicPr>
          <p:cNvPr id="6" name="Picture 5">
            <a:extLst>
              <a:ext uri="{FF2B5EF4-FFF2-40B4-BE49-F238E27FC236}">
                <a16:creationId xmlns:a16="http://schemas.microsoft.com/office/drawing/2014/main" id="{84D5CD7B-903B-26D2-C781-DA2E49DD3B92}"/>
              </a:ext>
            </a:extLst>
          </p:cNvPr>
          <p:cNvPicPr>
            <a:picLocks noChangeAspect="1"/>
          </p:cNvPicPr>
          <p:nvPr/>
        </p:nvPicPr>
        <p:blipFill>
          <a:blip r:embed="rId2"/>
          <a:stretch>
            <a:fillRect/>
          </a:stretch>
        </p:blipFill>
        <p:spPr>
          <a:xfrm>
            <a:off x="524565" y="816995"/>
            <a:ext cx="10242825" cy="5776184"/>
          </a:xfrm>
          <a:prstGeom prst="rect">
            <a:avLst/>
          </a:prstGeom>
        </p:spPr>
      </p:pic>
    </p:spTree>
    <p:extLst>
      <p:ext uri="{BB962C8B-B14F-4D97-AF65-F5344CB8AC3E}">
        <p14:creationId xmlns:p14="http://schemas.microsoft.com/office/powerpoint/2010/main" val="454875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5FEE2D-79E5-4C1D-8BF7-EE619CA7039A}"/>
              </a:ext>
            </a:extLst>
          </p:cNvPr>
          <p:cNvSpPr>
            <a:spLocks noGrp="1"/>
          </p:cNvSpPr>
          <p:nvPr>
            <p:ph type="title"/>
          </p:nvPr>
        </p:nvSpPr>
        <p:spPr>
          <a:xfrm>
            <a:off x="838200" y="189970"/>
            <a:ext cx="10515600" cy="1325563"/>
          </a:xfrm>
        </p:spPr>
        <p:txBody>
          <a:bodyPr/>
          <a:lstStyle/>
          <a:p>
            <a:r>
              <a:rPr lang="en-US" sz="3200"/>
              <a:t>TIMELINE</a:t>
            </a:r>
            <a:endParaRPr lang="en-US"/>
          </a:p>
        </p:txBody>
      </p:sp>
      <p:sp>
        <p:nvSpPr>
          <p:cNvPr id="8" name="Footer Placeholder 7">
            <a:extLst>
              <a:ext uri="{FF2B5EF4-FFF2-40B4-BE49-F238E27FC236}">
                <a16:creationId xmlns:a16="http://schemas.microsoft.com/office/drawing/2014/main" id="{8BA5A93F-DCAE-40B8-8E94-3239A1A6A21A}"/>
              </a:ext>
            </a:extLst>
          </p:cNvPr>
          <p:cNvSpPr>
            <a:spLocks noGrp="1"/>
          </p:cNvSpPr>
          <p:nvPr>
            <p:ph type="ftr" sz="quarter" idx="11"/>
          </p:nvPr>
        </p:nvSpPr>
        <p:spPr>
          <a:xfrm>
            <a:off x="4038600" y="6356350"/>
            <a:ext cx="4114800" cy="365125"/>
          </a:xfrm>
        </p:spPr>
        <p:txBody>
          <a:bodyPr/>
          <a:lstStyle/>
          <a:p>
            <a:r>
              <a:rPr lang="en-US"/>
              <a:t>ARCHITECTURE DESIGN</a:t>
            </a:r>
          </a:p>
        </p:txBody>
      </p:sp>
      <p:sp>
        <p:nvSpPr>
          <p:cNvPr id="9" name="Slide Number Placeholder 8">
            <a:extLst>
              <a:ext uri="{FF2B5EF4-FFF2-40B4-BE49-F238E27FC236}">
                <a16:creationId xmlns:a16="http://schemas.microsoft.com/office/drawing/2014/main" id="{03091613-153A-4005-9F4D-2F185AE5F7B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31</a:t>
            </a:fld>
            <a:endParaRPr lang="en-US"/>
          </a:p>
        </p:txBody>
      </p:sp>
      <p:graphicFrame>
        <p:nvGraphicFramePr>
          <p:cNvPr id="6" name="Table Placeholder 5">
            <a:extLst>
              <a:ext uri="{FF2B5EF4-FFF2-40B4-BE49-F238E27FC236}">
                <a16:creationId xmlns:a16="http://schemas.microsoft.com/office/drawing/2014/main" id="{6012B9F3-D630-47E4-8410-A0A58FB40A6F}"/>
              </a:ext>
            </a:extLst>
          </p:cNvPr>
          <p:cNvGraphicFramePr>
            <a:graphicFrameLocks noGrp="1"/>
          </p:cNvGraphicFramePr>
          <p:nvPr>
            <p:ph type="tbl" sz="quarter" idx="14"/>
            <p:extLst>
              <p:ext uri="{D42A27DB-BD31-4B8C-83A1-F6EECF244321}">
                <p14:modId xmlns:p14="http://schemas.microsoft.com/office/powerpoint/2010/main" val="3246435538"/>
              </p:ext>
            </p:extLst>
          </p:nvPr>
        </p:nvGraphicFramePr>
        <p:xfrm>
          <a:off x="1635125" y="1515533"/>
          <a:ext cx="8921749" cy="4719766"/>
        </p:xfrm>
        <a:graphic>
          <a:graphicData uri="http://schemas.openxmlformats.org/drawingml/2006/table">
            <a:tbl>
              <a:tblPr firstRow="1" bandRow="1">
                <a:tableStyleId>{7E9639D4-E3E2-4D34-9284-5A2195B3D0D7}</a:tableStyleId>
              </a:tblPr>
              <a:tblGrid>
                <a:gridCol w="2185535">
                  <a:extLst>
                    <a:ext uri="{9D8B030D-6E8A-4147-A177-3AD203B41FA5}">
                      <a16:colId xmlns:a16="http://schemas.microsoft.com/office/drawing/2014/main" val="2230675598"/>
                    </a:ext>
                  </a:extLst>
                </a:gridCol>
                <a:gridCol w="2185535">
                  <a:extLst>
                    <a:ext uri="{9D8B030D-6E8A-4147-A177-3AD203B41FA5}">
                      <a16:colId xmlns:a16="http://schemas.microsoft.com/office/drawing/2014/main" val="2356014449"/>
                    </a:ext>
                  </a:extLst>
                </a:gridCol>
                <a:gridCol w="2185535">
                  <a:extLst>
                    <a:ext uri="{9D8B030D-6E8A-4147-A177-3AD203B41FA5}">
                      <a16:colId xmlns:a16="http://schemas.microsoft.com/office/drawing/2014/main" val="3486631208"/>
                    </a:ext>
                  </a:extLst>
                </a:gridCol>
                <a:gridCol w="2365144">
                  <a:extLst>
                    <a:ext uri="{9D8B030D-6E8A-4147-A177-3AD203B41FA5}">
                      <a16:colId xmlns:a16="http://schemas.microsoft.com/office/drawing/2014/main" val="2349857689"/>
                    </a:ext>
                  </a:extLst>
                </a:gridCol>
              </a:tblGrid>
              <a:tr h="233062">
                <a:tc>
                  <a:txBody>
                    <a:bodyPr/>
                    <a:lstStyle/>
                    <a:p>
                      <a:r>
                        <a:rPr lang="en-IN" sz="1050" b="1"/>
                        <a:t>Milestone</a:t>
                      </a:r>
                      <a:endParaRPr lang="en-IN" sz="1050"/>
                    </a:p>
                  </a:txBody>
                  <a:tcPr anchor="ctr"/>
                </a:tc>
                <a:tc>
                  <a:txBody>
                    <a:bodyPr/>
                    <a:lstStyle/>
                    <a:p>
                      <a:r>
                        <a:rPr lang="en-IN" sz="1050" b="1"/>
                        <a:t>Due Date</a:t>
                      </a:r>
                      <a:endParaRPr lang="en-IN" sz="1050"/>
                    </a:p>
                  </a:txBody>
                  <a:tcPr anchor="ctr"/>
                </a:tc>
                <a:tc>
                  <a:txBody>
                    <a:bodyPr/>
                    <a:lstStyle/>
                    <a:p>
                      <a:r>
                        <a:rPr lang="en-IN" sz="1050" b="1"/>
                        <a:t>Release</a:t>
                      </a:r>
                      <a:endParaRPr lang="en-IN" sz="1050"/>
                    </a:p>
                  </a:txBody>
                  <a:tcPr anchor="ctr"/>
                </a:tc>
                <a:tc>
                  <a:txBody>
                    <a:bodyPr/>
                    <a:lstStyle/>
                    <a:p>
                      <a:r>
                        <a:rPr lang="en-IN" sz="1050" b="1"/>
                        <a:t>Deliverable?</a:t>
                      </a:r>
                      <a:endParaRPr lang="en-IN" sz="1050"/>
                    </a:p>
                  </a:txBody>
                  <a:tcPr anchor="ctr"/>
                </a:tc>
                <a:extLst>
                  <a:ext uri="{0D108BD9-81ED-4DB2-BD59-A6C34878D82A}">
                    <a16:rowId xmlns:a16="http://schemas.microsoft.com/office/drawing/2014/main" val="2263745468"/>
                  </a:ext>
                </a:extLst>
              </a:tr>
              <a:tr h="547740">
                <a:tc>
                  <a:txBody>
                    <a:bodyPr/>
                    <a:lstStyle/>
                    <a:p>
                      <a:pPr marL="0" algn="l" rtl="0" eaLnBrk="1" latinLnBrk="0" hangingPunct="1"/>
                      <a:r>
                        <a:rPr lang="en-GB" sz="1050" kern="1200">
                          <a:solidFill>
                            <a:schemeClr val="tx1"/>
                          </a:solidFill>
                          <a:latin typeface="+mn-lt"/>
                          <a:ea typeface="+mn-ea"/>
                          <a:cs typeface="+mn-cs"/>
                        </a:rPr>
                        <a:t>Draft temporary document for architecture &amp; timeline</a:t>
                      </a:r>
                    </a:p>
                  </a:txBody>
                  <a:tcPr anchor="ctr"/>
                </a:tc>
                <a:tc>
                  <a:txBody>
                    <a:bodyPr/>
                    <a:lstStyle/>
                    <a:p>
                      <a:pPr marL="0" algn="l" defTabSz="914400" rtl="0" eaLnBrk="1" latinLnBrk="0" hangingPunct="1"/>
                      <a:r>
                        <a:rPr lang="en-IN" sz="1050" kern="1200">
                          <a:solidFill>
                            <a:schemeClr val="tx1"/>
                          </a:solidFill>
                          <a:latin typeface="+mn-lt"/>
                          <a:ea typeface="+mn-ea"/>
                          <a:cs typeface="+mn-cs"/>
                        </a:rPr>
                        <a:t>1/2/24</a:t>
                      </a:r>
                    </a:p>
                  </a:txBody>
                  <a:tcPr anchor="ctr"/>
                </a:tc>
                <a:tc>
                  <a:txBody>
                    <a:bodyPr/>
                    <a:lstStyle/>
                    <a:p>
                      <a:pPr marL="0" algn="l" defTabSz="914400" rtl="0" eaLnBrk="1" latinLnBrk="0" hangingPunct="1"/>
                      <a:r>
                        <a:rPr lang="en-IN" sz="1050" kern="1200">
                          <a:solidFill>
                            <a:schemeClr val="tx1"/>
                          </a:solidFill>
                          <a:latin typeface="+mn-lt"/>
                          <a:ea typeface="+mn-ea"/>
                          <a:cs typeface="+mn-cs"/>
                        </a:rPr>
                        <a:t>R1</a:t>
                      </a:r>
                    </a:p>
                  </a:txBody>
                  <a:tcPr anchor="ctr"/>
                </a:tc>
                <a:tc>
                  <a:txBody>
                    <a:bodyPr/>
                    <a:lstStyle/>
                    <a:p>
                      <a:pPr marL="0" algn="l" defTabSz="914400" rtl="0" eaLnBrk="1" latinLnBrk="0" hangingPunct="1"/>
                      <a:r>
                        <a:rPr lang="en-IN" sz="1050" kern="1200">
                          <a:solidFill>
                            <a:schemeClr val="tx1"/>
                          </a:solidFill>
                          <a:latin typeface="+mn-lt"/>
                          <a:ea typeface="+mn-ea"/>
                          <a:cs typeface="+mn-cs"/>
                        </a:rPr>
                        <a:t>Yes</a:t>
                      </a:r>
                    </a:p>
                  </a:txBody>
                  <a:tcPr anchor="ctr"/>
                </a:tc>
                <a:extLst>
                  <a:ext uri="{0D108BD9-81ED-4DB2-BD59-A6C34878D82A}">
                    <a16:rowId xmlns:a16="http://schemas.microsoft.com/office/drawing/2014/main" val="3755690324"/>
                  </a:ext>
                </a:extLst>
              </a:tr>
              <a:tr h="251439">
                <a:tc>
                  <a:txBody>
                    <a:bodyPr/>
                    <a:lstStyle/>
                    <a:p>
                      <a:pPr marL="0" algn="l" rtl="0" eaLnBrk="1" latinLnBrk="0" hangingPunct="1"/>
                      <a:r>
                        <a:rPr lang="en-IN" sz="1050" kern="1200">
                          <a:solidFill>
                            <a:schemeClr val="tx1"/>
                          </a:solidFill>
                          <a:latin typeface="+mn-lt"/>
                          <a:ea typeface="+mn-ea"/>
                          <a:cs typeface="+mn-cs"/>
                        </a:rPr>
                        <a:t>Finalizing architecture</a:t>
                      </a:r>
                    </a:p>
                  </a:txBody>
                  <a:tcPr anchor="ctr"/>
                </a:tc>
                <a:tc>
                  <a:txBody>
                    <a:bodyPr/>
                    <a:lstStyle/>
                    <a:p>
                      <a:pPr marL="0" algn="l" defTabSz="914400" rtl="0" eaLnBrk="1" latinLnBrk="0" hangingPunct="1"/>
                      <a:r>
                        <a:rPr lang="en-IN" sz="1050" kern="1200">
                          <a:solidFill>
                            <a:schemeClr val="tx1"/>
                          </a:solidFill>
                          <a:latin typeface="+mn-lt"/>
                          <a:ea typeface="+mn-ea"/>
                          <a:cs typeface="+mn-cs"/>
                        </a:rPr>
                        <a:t>5/2/24</a:t>
                      </a:r>
                    </a:p>
                  </a:txBody>
                  <a:tcPr anchor="ctr"/>
                </a:tc>
                <a:tc>
                  <a:txBody>
                    <a:bodyPr/>
                    <a:lstStyle/>
                    <a:p>
                      <a:pPr marL="0" algn="l" defTabSz="914400" rtl="0" eaLnBrk="1" latinLnBrk="0" hangingPunct="1"/>
                      <a:r>
                        <a:rPr lang="en-IN" sz="1050" kern="1200">
                          <a:solidFill>
                            <a:schemeClr val="tx1"/>
                          </a:solidFill>
                          <a:latin typeface="+mn-lt"/>
                          <a:ea typeface="+mn-ea"/>
                          <a:cs typeface="+mn-cs"/>
                        </a:rPr>
                        <a:t>R1</a:t>
                      </a:r>
                    </a:p>
                  </a:txBody>
                  <a:tcPr anchor="ctr"/>
                </a:tc>
                <a:tc>
                  <a:txBody>
                    <a:bodyPr/>
                    <a:lstStyle/>
                    <a:p>
                      <a:pPr marL="0" algn="l" defTabSz="914400" rtl="0" eaLnBrk="1" latinLnBrk="0" hangingPunct="1"/>
                      <a:r>
                        <a:rPr lang="en-IN" sz="1050" kern="1200">
                          <a:solidFill>
                            <a:schemeClr val="tx1"/>
                          </a:solidFill>
                          <a:latin typeface="+mn-lt"/>
                          <a:ea typeface="+mn-ea"/>
                          <a:cs typeface="+mn-cs"/>
                        </a:rPr>
                        <a:t>Yes</a:t>
                      </a:r>
                    </a:p>
                  </a:txBody>
                  <a:tcPr anchor="ctr"/>
                </a:tc>
                <a:extLst>
                  <a:ext uri="{0D108BD9-81ED-4DB2-BD59-A6C34878D82A}">
                    <a16:rowId xmlns:a16="http://schemas.microsoft.com/office/drawing/2014/main" val="1153957011"/>
                  </a:ext>
                </a:extLst>
              </a:tr>
              <a:tr h="394373">
                <a:tc>
                  <a:txBody>
                    <a:bodyPr/>
                    <a:lstStyle/>
                    <a:p>
                      <a:pPr marL="0" algn="l" rtl="0" eaLnBrk="1" latinLnBrk="0" hangingPunct="1"/>
                      <a:r>
                        <a:rPr lang="en-GB" sz="1050" kern="1200">
                          <a:solidFill>
                            <a:schemeClr val="tx1"/>
                          </a:solidFill>
                          <a:latin typeface="+mn-lt"/>
                          <a:ea typeface="+mn-ea"/>
                          <a:cs typeface="+mn-cs"/>
                        </a:rPr>
                        <a:t>Making the high level design for extension</a:t>
                      </a:r>
                    </a:p>
                  </a:txBody>
                  <a:tcPr anchor="ctr"/>
                </a:tc>
                <a:tc>
                  <a:txBody>
                    <a:bodyPr/>
                    <a:lstStyle/>
                    <a:p>
                      <a:pPr marL="0" algn="l" defTabSz="914400" rtl="0" eaLnBrk="1" latinLnBrk="0" hangingPunct="1"/>
                      <a:r>
                        <a:rPr lang="en-IN" sz="1050" kern="1200">
                          <a:solidFill>
                            <a:schemeClr val="tx1"/>
                          </a:solidFill>
                          <a:latin typeface="+mn-lt"/>
                          <a:ea typeface="+mn-ea"/>
                          <a:cs typeface="+mn-cs"/>
                        </a:rPr>
                        <a:t>20/2/24</a:t>
                      </a:r>
                    </a:p>
                  </a:txBody>
                  <a:tcPr anchor="ctr"/>
                </a:tc>
                <a:tc>
                  <a:txBody>
                    <a:bodyPr/>
                    <a:lstStyle/>
                    <a:p>
                      <a:pPr marL="0" algn="l" defTabSz="914400" rtl="0" eaLnBrk="1" latinLnBrk="0" hangingPunct="1"/>
                      <a:r>
                        <a:rPr lang="en-IN" sz="1050" kern="1200">
                          <a:solidFill>
                            <a:schemeClr val="tx1"/>
                          </a:solidFill>
                          <a:latin typeface="+mn-lt"/>
                          <a:ea typeface="+mn-ea"/>
                          <a:cs typeface="+mn-cs"/>
                        </a:rPr>
                        <a:t>R1</a:t>
                      </a:r>
                    </a:p>
                  </a:txBody>
                  <a:tcPr anchor="ctr"/>
                </a:tc>
                <a:tc>
                  <a:txBody>
                    <a:bodyPr/>
                    <a:lstStyle/>
                    <a:p>
                      <a:pPr marL="0" algn="l" defTabSz="914400" rtl="0" eaLnBrk="1" latinLnBrk="0" hangingPunct="1"/>
                      <a:r>
                        <a:rPr lang="en-IN" sz="1050" kern="1200">
                          <a:solidFill>
                            <a:schemeClr val="tx1"/>
                          </a:solidFill>
                          <a:latin typeface="+mn-lt"/>
                          <a:ea typeface="+mn-ea"/>
                          <a:cs typeface="+mn-cs"/>
                        </a:rPr>
                        <a:t>Yes</a:t>
                      </a:r>
                    </a:p>
                  </a:txBody>
                  <a:tcPr anchor="ctr"/>
                </a:tc>
                <a:extLst>
                  <a:ext uri="{0D108BD9-81ED-4DB2-BD59-A6C34878D82A}">
                    <a16:rowId xmlns:a16="http://schemas.microsoft.com/office/drawing/2014/main" val="3886206272"/>
                  </a:ext>
                </a:extLst>
              </a:tr>
              <a:tr h="394373">
                <a:tc>
                  <a:txBody>
                    <a:bodyPr/>
                    <a:lstStyle/>
                    <a:p>
                      <a:pPr marL="0" algn="l" defTabSz="914400" rtl="0" eaLnBrk="1" latinLnBrk="0" hangingPunct="1"/>
                      <a:r>
                        <a:rPr lang="en-GB" sz="1050" kern="1200">
                          <a:solidFill>
                            <a:schemeClr val="tx1"/>
                          </a:solidFill>
                          <a:latin typeface="+mn-lt"/>
                          <a:ea typeface="+mn-ea"/>
                          <a:cs typeface="+mn-cs"/>
                        </a:rPr>
                        <a:t>Deciding on tools to use based on design</a:t>
                      </a:r>
                    </a:p>
                  </a:txBody>
                  <a:tcPr anchor="ctr"/>
                </a:tc>
                <a:tc>
                  <a:txBody>
                    <a:bodyPr/>
                    <a:lstStyle/>
                    <a:p>
                      <a:pPr marL="0" algn="l" defTabSz="914400" rtl="0" eaLnBrk="1" latinLnBrk="0" hangingPunct="1"/>
                      <a:r>
                        <a:rPr lang="en-IN" sz="1050" kern="1200">
                          <a:solidFill>
                            <a:schemeClr val="tx1"/>
                          </a:solidFill>
                          <a:latin typeface="+mn-lt"/>
                          <a:ea typeface="+mn-ea"/>
                          <a:cs typeface="+mn-cs"/>
                        </a:rPr>
                        <a:t>23/2/24</a:t>
                      </a:r>
                    </a:p>
                  </a:txBody>
                  <a:tcPr anchor="ctr"/>
                </a:tc>
                <a:tc>
                  <a:txBody>
                    <a:bodyPr/>
                    <a:lstStyle/>
                    <a:p>
                      <a:pPr marL="0" algn="l" defTabSz="914400" rtl="0" eaLnBrk="1" latinLnBrk="0" hangingPunct="1"/>
                      <a:r>
                        <a:rPr lang="en-IN" sz="1050" kern="1200">
                          <a:solidFill>
                            <a:schemeClr val="tx1"/>
                          </a:solidFill>
                          <a:latin typeface="+mn-lt"/>
                          <a:ea typeface="+mn-ea"/>
                          <a:cs typeface="+mn-cs"/>
                        </a:rPr>
                        <a:t>R1</a:t>
                      </a:r>
                    </a:p>
                  </a:txBody>
                  <a:tcPr anchor="ctr"/>
                </a:tc>
                <a:tc>
                  <a:txBody>
                    <a:bodyPr/>
                    <a:lstStyle/>
                    <a:p>
                      <a:pPr marL="0" algn="l" defTabSz="914400" rtl="0" eaLnBrk="1" latinLnBrk="0" hangingPunct="1"/>
                      <a:r>
                        <a:rPr lang="en-IN" sz="1050" kern="1200">
                          <a:solidFill>
                            <a:schemeClr val="tx1"/>
                          </a:solidFill>
                          <a:latin typeface="+mn-lt"/>
                          <a:ea typeface="+mn-ea"/>
                          <a:cs typeface="+mn-cs"/>
                        </a:rPr>
                        <a:t>Yes</a:t>
                      </a:r>
                    </a:p>
                  </a:txBody>
                  <a:tcPr anchor="ctr"/>
                </a:tc>
                <a:extLst>
                  <a:ext uri="{0D108BD9-81ED-4DB2-BD59-A6C34878D82A}">
                    <a16:rowId xmlns:a16="http://schemas.microsoft.com/office/drawing/2014/main" val="2947573629"/>
                  </a:ext>
                </a:extLst>
              </a:tr>
              <a:tr h="251439">
                <a:tc>
                  <a:txBody>
                    <a:bodyPr/>
                    <a:lstStyle/>
                    <a:p>
                      <a:pPr marL="0" algn="l" rtl="0" eaLnBrk="1" latinLnBrk="0" hangingPunct="1"/>
                      <a:r>
                        <a:rPr lang="en-IN" sz="1050" kern="1200">
                          <a:solidFill>
                            <a:schemeClr val="tx1"/>
                          </a:solidFill>
                          <a:latin typeface="+mn-lt"/>
                          <a:ea typeface="+mn-ea"/>
                          <a:cs typeface="+mn-cs"/>
                        </a:rPr>
                        <a:t>Distribution of implementation work</a:t>
                      </a:r>
                    </a:p>
                  </a:txBody>
                  <a:tcPr anchor="ctr"/>
                </a:tc>
                <a:tc>
                  <a:txBody>
                    <a:bodyPr/>
                    <a:lstStyle/>
                    <a:p>
                      <a:pPr marL="0" algn="l" defTabSz="914400" rtl="0" eaLnBrk="1" latinLnBrk="0" hangingPunct="1"/>
                      <a:r>
                        <a:rPr lang="en-IN" sz="1050" kern="1200">
                          <a:solidFill>
                            <a:schemeClr val="tx1"/>
                          </a:solidFill>
                          <a:latin typeface="+mn-lt"/>
                          <a:ea typeface="+mn-ea"/>
                          <a:cs typeface="+mn-cs"/>
                        </a:rPr>
                        <a:t>23/2/24</a:t>
                      </a:r>
                    </a:p>
                  </a:txBody>
                  <a:tcPr anchor="ctr"/>
                </a:tc>
                <a:tc>
                  <a:txBody>
                    <a:bodyPr/>
                    <a:lstStyle/>
                    <a:p>
                      <a:pPr marL="0" algn="l" defTabSz="914400" rtl="0" eaLnBrk="1" latinLnBrk="0" hangingPunct="1"/>
                      <a:r>
                        <a:rPr lang="en-IN" sz="1050" kern="1200">
                          <a:solidFill>
                            <a:schemeClr val="tx1"/>
                          </a:solidFill>
                          <a:latin typeface="+mn-lt"/>
                          <a:ea typeface="+mn-ea"/>
                          <a:cs typeface="+mn-cs"/>
                        </a:rPr>
                        <a:t>R1</a:t>
                      </a:r>
                    </a:p>
                  </a:txBody>
                  <a:tcPr anchor="ctr"/>
                </a:tc>
                <a:tc>
                  <a:txBody>
                    <a:bodyPr/>
                    <a:lstStyle/>
                    <a:p>
                      <a:pPr marL="0" algn="l" defTabSz="914400" rtl="0" eaLnBrk="1" latinLnBrk="0" hangingPunct="1"/>
                      <a:r>
                        <a:rPr lang="en-IN" sz="1050" kern="1200">
                          <a:solidFill>
                            <a:schemeClr val="tx1"/>
                          </a:solidFill>
                          <a:latin typeface="+mn-lt"/>
                          <a:ea typeface="+mn-ea"/>
                          <a:cs typeface="+mn-cs"/>
                        </a:rPr>
                        <a:t>No</a:t>
                      </a:r>
                    </a:p>
                  </a:txBody>
                  <a:tcPr anchor="ctr"/>
                </a:tc>
                <a:extLst>
                  <a:ext uri="{0D108BD9-81ED-4DB2-BD59-A6C34878D82A}">
                    <a16:rowId xmlns:a16="http://schemas.microsoft.com/office/drawing/2014/main" val="3673066749"/>
                  </a:ext>
                </a:extLst>
              </a:tr>
              <a:tr h="394373">
                <a:tc>
                  <a:txBody>
                    <a:bodyPr/>
                    <a:lstStyle/>
                    <a:p>
                      <a:pPr marL="0" algn="l" defTabSz="914400" rtl="0" eaLnBrk="1" latinLnBrk="0" hangingPunct="1"/>
                      <a:r>
                        <a:rPr lang="en-GB" sz="1050" kern="1200">
                          <a:solidFill>
                            <a:schemeClr val="tx1"/>
                          </a:solidFill>
                          <a:latin typeface="+mn-lt"/>
                          <a:ea typeface="+mn-ea"/>
                          <a:cs typeface="+mn-cs"/>
                        </a:rPr>
                        <a:t>Building a primitive version of the app</a:t>
                      </a:r>
                    </a:p>
                  </a:txBody>
                  <a:tcPr anchor="ctr"/>
                </a:tc>
                <a:tc>
                  <a:txBody>
                    <a:bodyPr/>
                    <a:lstStyle/>
                    <a:p>
                      <a:pPr marL="0" algn="l" defTabSz="914400" rtl="0" eaLnBrk="1" latinLnBrk="0" hangingPunct="1"/>
                      <a:r>
                        <a:rPr lang="en-IN" sz="1050" kern="1200">
                          <a:solidFill>
                            <a:schemeClr val="tx1"/>
                          </a:solidFill>
                          <a:latin typeface="+mn-lt"/>
                          <a:ea typeface="+mn-ea"/>
                          <a:cs typeface="+mn-cs"/>
                        </a:rPr>
                        <a:t>5/3/24</a:t>
                      </a:r>
                    </a:p>
                  </a:txBody>
                  <a:tcPr anchor="ctr"/>
                </a:tc>
                <a:tc>
                  <a:txBody>
                    <a:bodyPr/>
                    <a:lstStyle/>
                    <a:p>
                      <a:pPr marL="0" algn="l" defTabSz="914400" rtl="0" eaLnBrk="1" latinLnBrk="0" hangingPunct="1"/>
                      <a:r>
                        <a:rPr lang="en-IN" sz="1050" kern="1200">
                          <a:solidFill>
                            <a:schemeClr val="tx1"/>
                          </a:solidFill>
                          <a:latin typeface="+mn-lt"/>
                          <a:ea typeface="+mn-ea"/>
                          <a:cs typeface="+mn-cs"/>
                        </a:rPr>
                        <a:t>R1</a:t>
                      </a:r>
                    </a:p>
                  </a:txBody>
                  <a:tcPr anchor="ctr"/>
                </a:tc>
                <a:tc>
                  <a:txBody>
                    <a:bodyPr/>
                    <a:lstStyle/>
                    <a:p>
                      <a:pPr marL="0" algn="l" defTabSz="914400" rtl="0" eaLnBrk="1" latinLnBrk="0" hangingPunct="1"/>
                      <a:r>
                        <a:rPr lang="en-IN" sz="1050" kern="1200">
                          <a:solidFill>
                            <a:schemeClr val="tx1"/>
                          </a:solidFill>
                          <a:latin typeface="+mn-lt"/>
                          <a:ea typeface="+mn-ea"/>
                          <a:cs typeface="+mn-cs"/>
                        </a:rPr>
                        <a:t>No</a:t>
                      </a:r>
                    </a:p>
                  </a:txBody>
                  <a:tcPr anchor="ctr"/>
                </a:tc>
                <a:extLst>
                  <a:ext uri="{0D108BD9-81ED-4DB2-BD59-A6C34878D82A}">
                    <a16:rowId xmlns:a16="http://schemas.microsoft.com/office/drawing/2014/main" val="2381243279"/>
                  </a:ext>
                </a:extLst>
              </a:tr>
              <a:tr h="394373">
                <a:tc>
                  <a:txBody>
                    <a:bodyPr/>
                    <a:lstStyle/>
                    <a:p>
                      <a:pPr marL="0" algn="l" defTabSz="914400" rtl="0" eaLnBrk="1" latinLnBrk="0" hangingPunct="1"/>
                      <a:r>
                        <a:rPr lang="en-GB" sz="1050" kern="1200">
                          <a:solidFill>
                            <a:schemeClr val="tx1"/>
                          </a:solidFill>
                          <a:latin typeface="+mn-lt"/>
                          <a:ea typeface="+mn-ea"/>
                          <a:cs typeface="+mn-cs"/>
                        </a:rPr>
                        <a:t>Testing the primitive app for bugs or faults</a:t>
                      </a:r>
                    </a:p>
                  </a:txBody>
                  <a:tcPr anchor="ctr"/>
                </a:tc>
                <a:tc>
                  <a:txBody>
                    <a:bodyPr/>
                    <a:lstStyle/>
                    <a:p>
                      <a:pPr marL="0" algn="l" defTabSz="914400" rtl="0" eaLnBrk="1" latinLnBrk="0" hangingPunct="1"/>
                      <a:r>
                        <a:rPr lang="en-IN" sz="1050" kern="1200">
                          <a:solidFill>
                            <a:schemeClr val="tx1"/>
                          </a:solidFill>
                          <a:latin typeface="+mn-lt"/>
                          <a:ea typeface="+mn-ea"/>
                          <a:cs typeface="+mn-cs"/>
                        </a:rPr>
                        <a:t>10/3/24</a:t>
                      </a:r>
                    </a:p>
                  </a:txBody>
                  <a:tcPr anchor="ctr"/>
                </a:tc>
                <a:tc>
                  <a:txBody>
                    <a:bodyPr/>
                    <a:lstStyle/>
                    <a:p>
                      <a:pPr marL="0" algn="l" defTabSz="914400" rtl="0" eaLnBrk="1" latinLnBrk="0" hangingPunct="1"/>
                      <a:r>
                        <a:rPr lang="en-IN" sz="1050" kern="1200">
                          <a:solidFill>
                            <a:schemeClr val="tx1"/>
                          </a:solidFill>
                          <a:latin typeface="+mn-lt"/>
                          <a:ea typeface="+mn-ea"/>
                          <a:cs typeface="+mn-cs"/>
                        </a:rPr>
                        <a:t>R2</a:t>
                      </a:r>
                    </a:p>
                  </a:txBody>
                  <a:tcPr anchor="ctr"/>
                </a:tc>
                <a:tc>
                  <a:txBody>
                    <a:bodyPr/>
                    <a:lstStyle/>
                    <a:p>
                      <a:pPr marL="0" algn="l" defTabSz="914400" rtl="0" eaLnBrk="1" latinLnBrk="0" hangingPunct="1"/>
                      <a:r>
                        <a:rPr lang="en-IN" sz="1050" kern="1200">
                          <a:solidFill>
                            <a:schemeClr val="tx1"/>
                          </a:solidFill>
                          <a:latin typeface="+mn-lt"/>
                          <a:ea typeface="+mn-ea"/>
                          <a:cs typeface="+mn-cs"/>
                        </a:rPr>
                        <a:t>No</a:t>
                      </a:r>
                    </a:p>
                  </a:txBody>
                  <a:tcPr anchor="ctr"/>
                </a:tc>
                <a:extLst>
                  <a:ext uri="{0D108BD9-81ED-4DB2-BD59-A6C34878D82A}">
                    <a16:rowId xmlns:a16="http://schemas.microsoft.com/office/drawing/2014/main" val="2017528337"/>
                  </a:ext>
                </a:extLst>
              </a:tr>
              <a:tr h="394373">
                <a:tc>
                  <a:txBody>
                    <a:bodyPr/>
                    <a:lstStyle/>
                    <a:p>
                      <a:pPr marL="0" algn="l" defTabSz="914400" rtl="0" eaLnBrk="1" latinLnBrk="0" hangingPunct="1"/>
                      <a:r>
                        <a:rPr lang="en-GB" sz="1050" kern="1200">
                          <a:solidFill>
                            <a:schemeClr val="tx1"/>
                          </a:solidFill>
                          <a:latin typeface="+mn-lt"/>
                          <a:ea typeface="+mn-ea"/>
                          <a:cs typeface="+mn-cs"/>
                        </a:rPr>
                        <a:t>Building the final version of the app</a:t>
                      </a:r>
                    </a:p>
                  </a:txBody>
                  <a:tcPr anchor="ctr"/>
                </a:tc>
                <a:tc>
                  <a:txBody>
                    <a:bodyPr/>
                    <a:lstStyle/>
                    <a:p>
                      <a:pPr marL="0" algn="l" defTabSz="914400" rtl="0" eaLnBrk="1" latinLnBrk="0" hangingPunct="1"/>
                      <a:r>
                        <a:rPr lang="en-IN" sz="1050" kern="1200">
                          <a:solidFill>
                            <a:schemeClr val="tx1"/>
                          </a:solidFill>
                          <a:latin typeface="+mn-lt"/>
                          <a:ea typeface="+mn-ea"/>
                          <a:cs typeface="+mn-cs"/>
                        </a:rPr>
                        <a:t>20/3/24</a:t>
                      </a:r>
                    </a:p>
                  </a:txBody>
                  <a:tcPr anchor="ctr"/>
                </a:tc>
                <a:tc>
                  <a:txBody>
                    <a:bodyPr/>
                    <a:lstStyle/>
                    <a:p>
                      <a:pPr marL="0" algn="l" defTabSz="914400" rtl="0" eaLnBrk="1" latinLnBrk="0" hangingPunct="1"/>
                      <a:r>
                        <a:rPr lang="en-IN" sz="1050" kern="1200">
                          <a:solidFill>
                            <a:schemeClr val="tx1"/>
                          </a:solidFill>
                          <a:latin typeface="+mn-lt"/>
                          <a:ea typeface="+mn-ea"/>
                          <a:cs typeface="+mn-cs"/>
                        </a:rPr>
                        <a:t>R2</a:t>
                      </a:r>
                    </a:p>
                  </a:txBody>
                  <a:tcPr anchor="ctr"/>
                </a:tc>
                <a:tc>
                  <a:txBody>
                    <a:bodyPr/>
                    <a:lstStyle/>
                    <a:p>
                      <a:pPr marL="0" algn="l" defTabSz="914400" rtl="0" eaLnBrk="1" latinLnBrk="0" hangingPunct="1"/>
                      <a:r>
                        <a:rPr lang="en-IN" sz="1050" kern="1200">
                          <a:solidFill>
                            <a:schemeClr val="tx1"/>
                          </a:solidFill>
                          <a:latin typeface="+mn-lt"/>
                          <a:ea typeface="+mn-ea"/>
                          <a:cs typeface="+mn-cs"/>
                        </a:rPr>
                        <a:t>Yes</a:t>
                      </a:r>
                    </a:p>
                  </a:txBody>
                  <a:tcPr anchor="ctr"/>
                </a:tc>
                <a:extLst>
                  <a:ext uri="{0D108BD9-81ED-4DB2-BD59-A6C34878D82A}">
                    <a16:rowId xmlns:a16="http://schemas.microsoft.com/office/drawing/2014/main" val="1664035091"/>
                  </a:ext>
                </a:extLst>
              </a:tr>
              <a:tr h="394373">
                <a:tc>
                  <a:txBody>
                    <a:bodyPr/>
                    <a:lstStyle/>
                    <a:p>
                      <a:pPr marL="0" algn="l" rtl="0" eaLnBrk="1" latinLnBrk="0" hangingPunct="1"/>
                      <a:r>
                        <a:rPr lang="en-IN" sz="1050" kern="1200">
                          <a:solidFill>
                            <a:schemeClr val="tx1"/>
                          </a:solidFill>
                          <a:latin typeface="+mn-lt"/>
                          <a:ea typeface="+mn-ea"/>
                          <a:cs typeface="+mn-cs"/>
                        </a:rPr>
                        <a:t>Reiterations &amp; modifications</a:t>
                      </a:r>
                    </a:p>
                  </a:txBody>
                  <a:tcPr anchor="ctr"/>
                </a:tc>
                <a:tc>
                  <a:txBody>
                    <a:bodyPr/>
                    <a:lstStyle/>
                    <a:p>
                      <a:pPr marL="0" algn="l" defTabSz="914400" rtl="0" eaLnBrk="1" latinLnBrk="0" hangingPunct="1"/>
                      <a:r>
                        <a:rPr lang="en-IN" sz="1050" kern="1200">
                          <a:solidFill>
                            <a:schemeClr val="tx1"/>
                          </a:solidFill>
                          <a:latin typeface="+mn-lt"/>
                          <a:ea typeface="+mn-ea"/>
                          <a:cs typeface="+mn-cs"/>
                        </a:rPr>
                        <a:t>15/4/24</a:t>
                      </a:r>
                    </a:p>
                  </a:txBody>
                  <a:tcPr anchor="ctr"/>
                </a:tc>
                <a:tc>
                  <a:txBody>
                    <a:bodyPr/>
                    <a:lstStyle/>
                    <a:p>
                      <a:pPr marL="0" algn="l" defTabSz="914400" rtl="0" eaLnBrk="1" latinLnBrk="0" hangingPunct="1"/>
                      <a:r>
                        <a:rPr lang="en-IN" sz="1050" kern="1200">
                          <a:solidFill>
                            <a:schemeClr val="tx1"/>
                          </a:solidFill>
                          <a:latin typeface="+mn-lt"/>
                          <a:ea typeface="+mn-ea"/>
                          <a:cs typeface="+mn-cs"/>
                        </a:rPr>
                        <a:t>R2</a:t>
                      </a:r>
                    </a:p>
                  </a:txBody>
                  <a:tcPr anchor="ctr"/>
                </a:tc>
                <a:tc>
                  <a:txBody>
                    <a:bodyPr/>
                    <a:lstStyle/>
                    <a:p>
                      <a:pPr marL="0" algn="l" defTabSz="914400" rtl="0" eaLnBrk="1" latinLnBrk="0" hangingPunct="1"/>
                      <a:r>
                        <a:rPr lang="en-IN" sz="1050" kern="1200">
                          <a:solidFill>
                            <a:schemeClr val="tx1"/>
                          </a:solidFill>
                          <a:latin typeface="+mn-lt"/>
                          <a:ea typeface="+mn-ea"/>
                          <a:cs typeface="+mn-cs"/>
                        </a:rPr>
                        <a:t>Yes</a:t>
                      </a:r>
                    </a:p>
                  </a:txBody>
                  <a:tcPr anchor="ctr"/>
                </a:tc>
                <a:extLst>
                  <a:ext uri="{0D108BD9-81ED-4DB2-BD59-A6C34878D82A}">
                    <a16:rowId xmlns:a16="http://schemas.microsoft.com/office/drawing/2014/main" val="1041665602"/>
                  </a:ext>
                </a:extLst>
              </a:tr>
              <a:tr h="394373">
                <a:tc>
                  <a:txBody>
                    <a:bodyPr/>
                    <a:lstStyle/>
                    <a:p>
                      <a:pPr marL="0" algn="l" rtl="0" eaLnBrk="1" latinLnBrk="0" hangingPunct="1"/>
                      <a:r>
                        <a:rPr lang="en-GB" sz="1050" kern="1200">
                          <a:solidFill>
                            <a:schemeClr val="tx1"/>
                          </a:solidFill>
                          <a:latin typeface="+mn-lt"/>
                          <a:ea typeface="+mn-ea"/>
                          <a:cs typeface="+mn-cs"/>
                        </a:rPr>
                        <a:t>Final extensive testing and fixing </a:t>
                      </a:r>
                    </a:p>
                  </a:txBody>
                  <a:tcPr anchor="ctr"/>
                </a:tc>
                <a:tc>
                  <a:txBody>
                    <a:bodyPr/>
                    <a:lstStyle/>
                    <a:p>
                      <a:pPr marL="0" algn="l" defTabSz="914400" rtl="0" eaLnBrk="1" latinLnBrk="0" hangingPunct="1"/>
                      <a:r>
                        <a:rPr lang="en-IN" sz="1050" kern="1200">
                          <a:solidFill>
                            <a:schemeClr val="tx1"/>
                          </a:solidFill>
                          <a:latin typeface="+mn-lt"/>
                          <a:ea typeface="+mn-ea"/>
                          <a:cs typeface="+mn-cs"/>
                        </a:rPr>
                        <a:t>18/4/24</a:t>
                      </a:r>
                    </a:p>
                  </a:txBody>
                  <a:tcPr anchor="ctr"/>
                </a:tc>
                <a:tc>
                  <a:txBody>
                    <a:bodyPr/>
                    <a:lstStyle/>
                    <a:p>
                      <a:pPr marL="0" algn="l" defTabSz="914400" rtl="0" eaLnBrk="1" latinLnBrk="0" hangingPunct="1"/>
                      <a:r>
                        <a:rPr lang="en-IN" sz="1050" kern="1200">
                          <a:solidFill>
                            <a:schemeClr val="tx1"/>
                          </a:solidFill>
                          <a:latin typeface="+mn-lt"/>
                          <a:ea typeface="+mn-ea"/>
                          <a:cs typeface="+mn-cs"/>
                        </a:rPr>
                        <a:t>R2</a:t>
                      </a:r>
                    </a:p>
                  </a:txBody>
                  <a:tcPr anchor="ctr"/>
                </a:tc>
                <a:tc>
                  <a:txBody>
                    <a:bodyPr/>
                    <a:lstStyle/>
                    <a:p>
                      <a:pPr marL="0" algn="l" defTabSz="914400" rtl="0" eaLnBrk="1" latinLnBrk="0" hangingPunct="1"/>
                      <a:r>
                        <a:rPr lang="en-IN" sz="1050" kern="1200">
                          <a:solidFill>
                            <a:schemeClr val="tx1"/>
                          </a:solidFill>
                          <a:latin typeface="+mn-lt"/>
                          <a:ea typeface="+mn-ea"/>
                          <a:cs typeface="+mn-cs"/>
                        </a:rPr>
                        <a:t>No</a:t>
                      </a:r>
                    </a:p>
                  </a:txBody>
                  <a:tcPr anchor="ctr"/>
                </a:tc>
                <a:extLst>
                  <a:ext uri="{0D108BD9-81ED-4DB2-BD59-A6C34878D82A}">
                    <a16:rowId xmlns:a16="http://schemas.microsoft.com/office/drawing/2014/main" val="1779645396"/>
                  </a:ext>
                </a:extLst>
              </a:tr>
              <a:tr h="394373">
                <a:tc>
                  <a:txBody>
                    <a:bodyPr/>
                    <a:lstStyle/>
                    <a:p>
                      <a:pPr marL="0" algn="l" defTabSz="914400" rtl="0" eaLnBrk="1" latinLnBrk="0" hangingPunct="1"/>
                      <a:r>
                        <a:rPr lang="en-GB" sz="1050" kern="1200">
                          <a:solidFill>
                            <a:schemeClr val="tx1"/>
                          </a:solidFill>
                          <a:latin typeface="+mn-lt"/>
                          <a:ea typeface="+mn-ea"/>
                          <a:cs typeface="+mn-cs"/>
                        </a:rPr>
                        <a:t>Deployment and Final release of the app</a:t>
                      </a:r>
                    </a:p>
                  </a:txBody>
                  <a:tcPr anchor="ctr"/>
                </a:tc>
                <a:tc>
                  <a:txBody>
                    <a:bodyPr/>
                    <a:lstStyle/>
                    <a:p>
                      <a:pPr marL="0" algn="l" defTabSz="914400" rtl="0" eaLnBrk="1" latinLnBrk="0" hangingPunct="1"/>
                      <a:r>
                        <a:rPr lang="en-IN" sz="1050" kern="1200">
                          <a:solidFill>
                            <a:schemeClr val="tx1"/>
                          </a:solidFill>
                          <a:latin typeface="+mn-lt"/>
                          <a:ea typeface="+mn-ea"/>
                          <a:cs typeface="+mn-cs"/>
                        </a:rPr>
                        <a:t>20/4/24</a:t>
                      </a:r>
                    </a:p>
                  </a:txBody>
                  <a:tcPr anchor="ctr"/>
                </a:tc>
                <a:tc>
                  <a:txBody>
                    <a:bodyPr/>
                    <a:lstStyle/>
                    <a:p>
                      <a:pPr marL="0" algn="l" defTabSz="914400" rtl="0" eaLnBrk="1" latinLnBrk="0" hangingPunct="1"/>
                      <a:r>
                        <a:rPr lang="en-IN" sz="1050" kern="1200">
                          <a:solidFill>
                            <a:schemeClr val="tx1"/>
                          </a:solidFill>
                          <a:latin typeface="+mn-lt"/>
                          <a:ea typeface="+mn-ea"/>
                          <a:cs typeface="+mn-cs"/>
                        </a:rPr>
                        <a:t>R2</a:t>
                      </a:r>
                    </a:p>
                  </a:txBody>
                  <a:tcPr anchor="ctr"/>
                </a:tc>
                <a:tc>
                  <a:txBody>
                    <a:bodyPr/>
                    <a:lstStyle/>
                    <a:p>
                      <a:pPr marL="0" algn="l" defTabSz="914400" rtl="0" eaLnBrk="1" latinLnBrk="0" hangingPunct="1"/>
                      <a:r>
                        <a:rPr lang="en-IN" sz="1050" kern="1200">
                          <a:solidFill>
                            <a:schemeClr val="tx1"/>
                          </a:solidFill>
                          <a:latin typeface="+mn-lt"/>
                          <a:ea typeface="+mn-ea"/>
                          <a:cs typeface="+mn-cs"/>
                        </a:rPr>
                        <a:t>Yes</a:t>
                      </a:r>
                    </a:p>
                  </a:txBody>
                  <a:tcPr anchor="ctr"/>
                </a:tc>
                <a:extLst>
                  <a:ext uri="{0D108BD9-81ED-4DB2-BD59-A6C34878D82A}">
                    <a16:rowId xmlns:a16="http://schemas.microsoft.com/office/drawing/2014/main" val="238135245"/>
                  </a:ext>
                </a:extLst>
              </a:tr>
            </a:tbl>
          </a:graphicData>
        </a:graphic>
      </p:graphicFrame>
    </p:spTree>
    <p:extLst>
      <p:ext uri="{BB962C8B-B14F-4D97-AF65-F5344CB8AC3E}">
        <p14:creationId xmlns:p14="http://schemas.microsoft.com/office/powerpoint/2010/main" val="2914811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13DB8-73C4-C106-24BF-2E9E2ACCCDF1}"/>
              </a:ext>
            </a:extLst>
          </p:cNvPr>
          <p:cNvSpPr>
            <a:spLocks noGrp="1"/>
          </p:cNvSpPr>
          <p:nvPr>
            <p:ph type="title"/>
          </p:nvPr>
        </p:nvSpPr>
        <p:spPr>
          <a:xfrm>
            <a:off x="838200" y="-255764"/>
            <a:ext cx="10515600" cy="1325563"/>
          </a:xfrm>
        </p:spPr>
        <p:txBody>
          <a:bodyPr/>
          <a:lstStyle/>
          <a:p>
            <a:r>
              <a:rPr lang="en-US"/>
              <a:t>FINAL </a:t>
            </a:r>
          </a:p>
        </p:txBody>
      </p:sp>
      <p:sp>
        <p:nvSpPr>
          <p:cNvPr id="4" name="Footer Placeholder 3">
            <a:extLst>
              <a:ext uri="{FF2B5EF4-FFF2-40B4-BE49-F238E27FC236}">
                <a16:creationId xmlns:a16="http://schemas.microsoft.com/office/drawing/2014/main" id="{A5735340-AB72-9AC1-4631-2D5CBA712D79}"/>
              </a:ext>
            </a:extLst>
          </p:cNvPr>
          <p:cNvSpPr>
            <a:spLocks noGrp="1"/>
          </p:cNvSpPr>
          <p:nvPr>
            <p:ph type="ftr" sz="quarter" idx="11"/>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8CE4AD28-E7C1-D995-9BD6-7A595404D355}"/>
              </a:ext>
            </a:extLst>
          </p:cNvPr>
          <p:cNvSpPr>
            <a:spLocks noGrp="1"/>
          </p:cNvSpPr>
          <p:nvPr>
            <p:ph type="sldNum" sz="quarter" idx="12"/>
          </p:nvPr>
        </p:nvSpPr>
        <p:spPr/>
        <p:txBody>
          <a:bodyPr/>
          <a:lstStyle/>
          <a:p>
            <a:fld id="{A49DFD55-3C28-40EF-9E31-A92D2E4017FF}" type="slidenum">
              <a:rPr lang="en-US" smtClean="0"/>
              <a:pPr/>
              <a:t>32</a:t>
            </a:fld>
            <a:endParaRPr lang="en-US"/>
          </a:p>
        </p:txBody>
      </p:sp>
      <p:graphicFrame>
        <p:nvGraphicFramePr>
          <p:cNvPr id="6" name="Table 5">
            <a:extLst>
              <a:ext uri="{FF2B5EF4-FFF2-40B4-BE49-F238E27FC236}">
                <a16:creationId xmlns:a16="http://schemas.microsoft.com/office/drawing/2014/main" id="{A8619D59-E6BA-796D-0779-8126FC845A35}"/>
              </a:ext>
            </a:extLst>
          </p:cNvPr>
          <p:cNvGraphicFramePr>
            <a:graphicFrameLocks noGrp="1"/>
          </p:cNvGraphicFramePr>
          <p:nvPr>
            <p:extLst>
              <p:ext uri="{D42A27DB-BD31-4B8C-83A1-F6EECF244321}">
                <p14:modId xmlns:p14="http://schemas.microsoft.com/office/powerpoint/2010/main" val="4071262409"/>
              </p:ext>
            </p:extLst>
          </p:nvPr>
        </p:nvGraphicFramePr>
        <p:xfrm>
          <a:off x="762000" y="1117600"/>
          <a:ext cx="10741794" cy="5176011"/>
        </p:xfrm>
        <a:graphic>
          <a:graphicData uri="http://schemas.openxmlformats.org/drawingml/2006/table">
            <a:tbl>
              <a:tblPr firstRow="1" bandRow="1">
                <a:tableStyleId>{5C22544A-7EE6-4342-B048-85BDC9FD1C3A}</a:tableStyleId>
              </a:tblPr>
              <a:tblGrid>
                <a:gridCol w="3580598">
                  <a:extLst>
                    <a:ext uri="{9D8B030D-6E8A-4147-A177-3AD203B41FA5}">
                      <a16:colId xmlns:a16="http://schemas.microsoft.com/office/drawing/2014/main" val="1939183530"/>
                    </a:ext>
                  </a:extLst>
                </a:gridCol>
                <a:gridCol w="3580598">
                  <a:extLst>
                    <a:ext uri="{9D8B030D-6E8A-4147-A177-3AD203B41FA5}">
                      <a16:colId xmlns:a16="http://schemas.microsoft.com/office/drawing/2014/main" val="3948035933"/>
                    </a:ext>
                  </a:extLst>
                </a:gridCol>
                <a:gridCol w="3580598">
                  <a:extLst>
                    <a:ext uri="{9D8B030D-6E8A-4147-A177-3AD203B41FA5}">
                      <a16:colId xmlns:a16="http://schemas.microsoft.com/office/drawing/2014/main" val="1699667241"/>
                    </a:ext>
                  </a:extLst>
                </a:gridCol>
              </a:tblGrid>
              <a:tr h="537010">
                <a:tc>
                  <a:txBody>
                    <a:bodyPr/>
                    <a:lstStyle/>
                    <a:p>
                      <a:endParaRPr lang="en-US">
                        <a:solidFill>
                          <a:schemeClr val="tx1"/>
                        </a:solidFill>
                      </a:endParaRPr>
                    </a:p>
                  </a:txBody>
                  <a:tcPr/>
                </a:tc>
                <a:tc>
                  <a:txBody>
                    <a:bodyPr/>
                    <a:lstStyle/>
                    <a:p>
                      <a:pPr lvl="0">
                        <a:buNone/>
                      </a:pPr>
                      <a:r>
                        <a:rPr lang="en-US">
                          <a:solidFill>
                            <a:schemeClr val="tx1"/>
                          </a:solidFill>
                        </a:rPr>
                        <a:t>AWS Lambda</a:t>
                      </a:r>
                    </a:p>
                  </a:txBody>
                  <a:tcPr/>
                </a:tc>
                <a:tc>
                  <a:txBody>
                    <a:bodyPr/>
                    <a:lstStyle/>
                    <a:p>
                      <a:r>
                        <a:rPr lang="en-US">
                          <a:solidFill>
                            <a:schemeClr val="tx1"/>
                          </a:solidFill>
                        </a:rPr>
                        <a:t>Google Cloud Function</a:t>
                      </a:r>
                    </a:p>
                  </a:txBody>
                  <a:tcPr/>
                </a:tc>
                <a:extLst>
                  <a:ext uri="{0D108BD9-81ED-4DB2-BD59-A6C34878D82A}">
                    <a16:rowId xmlns:a16="http://schemas.microsoft.com/office/drawing/2014/main" val="4087961049"/>
                  </a:ext>
                </a:extLst>
              </a:tr>
              <a:tr h="537010">
                <a:tc>
                  <a:txBody>
                    <a:bodyPr/>
                    <a:lstStyle/>
                    <a:p>
                      <a:r>
                        <a:rPr lang="en-US">
                          <a:solidFill>
                            <a:schemeClr val="tx1"/>
                          </a:solidFill>
                        </a:rPr>
                        <a:t>Cost</a:t>
                      </a:r>
                    </a:p>
                  </a:txBody>
                  <a:tcPr/>
                </a:tc>
                <a:tc>
                  <a:txBody>
                    <a:bodyPr/>
                    <a:lstStyle/>
                    <a:p>
                      <a:endParaRPr lang="en-US">
                        <a:solidFill>
                          <a:schemeClr val="tx1"/>
                        </a:solidFill>
                      </a:endParaRPr>
                    </a:p>
                  </a:txBody>
                  <a:tcPr/>
                </a:tc>
                <a:tc>
                  <a:txBody>
                    <a:bodyPr/>
                    <a:lstStyle/>
                    <a:p>
                      <a:endParaRPr lang="en-US">
                        <a:solidFill>
                          <a:schemeClr val="tx1"/>
                        </a:solidFill>
                      </a:endParaRPr>
                    </a:p>
                  </a:txBody>
                  <a:tcPr/>
                </a:tc>
                <a:extLst>
                  <a:ext uri="{0D108BD9-81ED-4DB2-BD59-A6C34878D82A}">
                    <a16:rowId xmlns:a16="http://schemas.microsoft.com/office/drawing/2014/main" val="3513629881"/>
                  </a:ext>
                </a:extLst>
              </a:tr>
              <a:tr h="537010">
                <a:tc>
                  <a:txBody>
                    <a:bodyPr/>
                    <a:lstStyle/>
                    <a:p>
                      <a:r>
                        <a:rPr lang="en-US">
                          <a:solidFill>
                            <a:schemeClr val="tx1"/>
                          </a:solidFill>
                        </a:rPr>
                        <a:t>Computation Power</a:t>
                      </a:r>
                    </a:p>
                  </a:txBody>
                  <a:tcPr/>
                </a:tc>
                <a:tc>
                  <a:txBody>
                    <a:bodyPr/>
                    <a:lstStyle/>
                    <a:p>
                      <a:pPr lvl="0">
                        <a:buNone/>
                      </a:pPr>
                      <a:r>
                        <a:rPr lang="en-US" sz="1800" b="0" i="0" u="none" strike="noStrike" noProof="0">
                          <a:solidFill>
                            <a:srgbClr val="000000"/>
                          </a:solidFill>
                          <a:latin typeface="Tenorite"/>
                        </a:rPr>
                        <a:t>AWS Lambda is faster than Google Cloud Functions by 0.102 million executions per second.</a:t>
                      </a:r>
                      <a:endParaRPr lang="en-US"/>
                    </a:p>
                  </a:txBody>
                  <a:tcPr/>
                </a:tc>
                <a:tc>
                  <a:txBody>
                    <a:bodyPr/>
                    <a:lstStyle/>
                    <a:p>
                      <a:r>
                        <a:rPr lang="en-US">
                          <a:solidFill>
                            <a:schemeClr val="tx1"/>
                          </a:solidFill>
                        </a:rPr>
                        <a:t>Slower Compared to AWS Lambda</a:t>
                      </a:r>
                    </a:p>
                  </a:txBody>
                  <a:tcPr/>
                </a:tc>
                <a:extLst>
                  <a:ext uri="{0D108BD9-81ED-4DB2-BD59-A6C34878D82A}">
                    <a16:rowId xmlns:a16="http://schemas.microsoft.com/office/drawing/2014/main" val="1139070634"/>
                  </a:ext>
                </a:extLst>
              </a:tr>
              <a:tr h="537010">
                <a:tc>
                  <a:txBody>
                    <a:bodyPr/>
                    <a:lstStyle/>
                    <a:p>
                      <a:r>
                        <a:rPr lang="en-US">
                          <a:solidFill>
                            <a:schemeClr val="tx1"/>
                          </a:solidFill>
                        </a:rPr>
                        <a:t>Storage capacity</a:t>
                      </a:r>
                    </a:p>
                  </a:txBody>
                  <a:tcPr/>
                </a:tc>
                <a:tc>
                  <a:txBody>
                    <a:bodyPr/>
                    <a:lstStyle/>
                    <a:p>
                      <a:r>
                        <a:rPr lang="en-US">
                          <a:solidFill>
                            <a:schemeClr val="tx1"/>
                          </a:solidFill>
                        </a:rPr>
                        <a:t>No limit. Very cheap</a:t>
                      </a:r>
                    </a:p>
                  </a:txBody>
                  <a:tcPr/>
                </a:tc>
                <a:tc>
                  <a:txBody>
                    <a:bodyPr/>
                    <a:lstStyle/>
                    <a:p>
                      <a:r>
                        <a:rPr lang="en-US">
                          <a:solidFill>
                            <a:schemeClr val="tx1"/>
                          </a:solidFill>
                        </a:rPr>
                        <a:t>Limit of 32GiB</a:t>
                      </a:r>
                    </a:p>
                  </a:txBody>
                  <a:tcPr/>
                </a:tc>
                <a:extLst>
                  <a:ext uri="{0D108BD9-81ED-4DB2-BD59-A6C34878D82A}">
                    <a16:rowId xmlns:a16="http://schemas.microsoft.com/office/drawing/2014/main" val="1586450291"/>
                  </a:ext>
                </a:extLst>
              </a:tr>
              <a:tr h="924851">
                <a:tc>
                  <a:txBody>
                    <a:bodyPr/>
                    <a:lstStyle/>
                    <a:p>
                      <a:r>
                        <a:rPr lang="en-US">
                          <a:solidFill>
                            <a:schemeClr val="tx1"/>
                          </a:solidFill>
                        </a:rPr>
                        <a:t>Possibility of Scheduled Instances</a:t>
                      </a:r>
                    </a:p>
                  </a:txBody>
                  <a:tcPr/>
                </a:tc>
                <a:tc>
                  <a:txBody>
                    <a:bodyPr/>
                    <a:lstStyle/>
                    <a:p>
                      <a:r>
                        <a:rPr lang="en-US">
                          <a:solidFill>
                            <a:schemeClr val="tx1"/>
                          </a:solidFill>
                        </a:rPr>
                        <a:t>Yes (Through Provisioned Concurrency)</a:t>
                      </a:r>
                    </a:p>
                  </a:txBody>
                  <a:tcPr/>
                </a:tc>
                <a:tc>
                  <a:txBody>
                    <a:bodyPr/>
                    <a:lstStyle/>
                    <a:p>
                      <a:r>
                        <a:rPr lang="en-US">
                          <a:solidFill>
                            <a:schemeClr val="tx1"/>
                          </a:solidFill>
                        </a:rPr>
                        <a:t>Yes</a:t>
                      </a:r>
                    </a:p>
                  </a:txBody>
                  <a:tcPr/>
                </a:tc>
                <a:extLst>
                  <a:ext uri="{0D108BD9-81ED-4DB2-BD59-A6C34878D82A}">
                    <a16:rowId xmlns:a16="http://schemas.microsoft.com/office/drawing/2014/main" val="3175704446"/>
                  </a:ext>
                </a:extLst>
              </a:tr>
              <a:tr h="537010">
                <a:tc>
                  <a:txBody>
                    <a:bodyPr/>
                    <a:lstStyle/>
                    <a:p>
                      <a:r>
                        <a:rPr lang="en-US">
                          <a:solidFill>
                            <a:schemeClr val="tx1"/>
                          </a:solidFill>
                        </a:rPr>
                        <a:t>Flexibility</a:t>
                      </a:r>
                    </a:p>
                  </a:txBody>
                  <a:tcPr/>
                </a:tc>
                <a:tc>
                  <a:txBody>
                    <a:bodyPr/>
                    <a:lstStyle/>
                    <a:p>
                      <a:endParaRPr lang="en-US">
                        <a:solidFill>
                          <a:schemeClr val="tx1"/>
                        </a:solidFill>
                      </a:endParaRPr>
                    </a:p>
                  </a:txBody>
                  <a:tcPr/>
                </a:tc>
                <a:tc>
                  <a:txBody>
                    <a:bodyPr/>
                    <a:lstStyle/>
                    <a:p>
                      <a:endParaRPr lang="en-US">
                        <a:solidFill>
                          <a:schemeClr val="tx1"/>
                        </a:solidFill>
                      </a:endParaRPr>
                    </a:p>
                  </a:txBody>
                  <a:tcPr/>
                </a:tc>
                <a:extLst>
                  <a:ext uri="{0D108BD9-81ED-4DB2-BD59-A6C34878D82A}">
                    <a16:rowId xmlns:a16="http://schemas.microsoft.com/office/drawing/2014/main" val="3186237059"/>
                  </a:ext>
                </a:extLst>
              </a:tr>
              <a:tr h="924851">
                <a:tc>
                  <a:txBody>
                    <a:bodyPr/>
                    <a:lstStyle/>
                    <a:p>
                      <a:r>
                        <a:rPr lang="en-US">
                          <a:solidFill>
                            <a:schemeClr val="tx1"/>
                          </a:solidFill>
                        </a:rPr>
                        <a:t>Team's comments/ thoughts</a:t>
                      </a:r>
                    </a:p>
                    <a:p>
                      <a:pPr lvl="0">
                        <a:buNone/>
                      </a:pPr>
                      <a:endParaRPr lang="en-US">
                        <a:solidFill>
                          <a:schemeClr val="tx1"/>
                        </a:solidFill>
                      </a:endParaRPr>
                    </a:p>
                    <a:p>
                      <a:pPr lvl="0">
                        <a:buNone/>
                      </a:pPr>
                      <a:endParaRPr lang="en-US">
                        <a:solidFill>
                          <a:schemeClr val="tx1"/>
                        </a:solidFill>
                      </a:endParaRPr>
                    </a:p>
                  </a:txBody>
                  <a:tcPr/>
                </a:tc>
                <a:tc>
                  <a:txBody>
                    <a:bodyPr/>
                    <a:lstStyle/>
                    <a:p>
                      <a:r>
                        <a:rPr lang="en-US"/>
                        <a:t>This service is used by many companies, including Grammarly, Netflix, Facebook, etc. Documentation. </a:t>
                      </a:r>
                    </a:p>
                  </a:txBody>
                  <a:tcPr/>
                </a:tc>
                <a:tc>
                  <a:txBody>
                    <a:bodyPr/>
                    <a:lstStyle/>
                    <a:p>
                      <a:endParaRPr lang="en-US"/>
                    </a:p>
                  </a:txBody>
                  <a:tcPr/>
                </a:tc>
                <a:extLst>
                  <a:ext uri="{0D108BD9-81ED-4DB2-BD59-A6C34878D82A}">
                    <a16:rowId xmlns:a16="http://schemas.microsoft.com/office/drawing/2014/main" val="3213921268"/>
                  </a:ext>
                </a:extLst>
              </a:tr>
            </a:tbl>
          </a:graphicData>
        </a:graphic>
      </p:graphicFrame>
    </p:spTree>
    <p:extLst>
      <p:ext uri="{BB962C8B-B14F-4D97-AF65-F5344CB8AC3E}">
        <p14:creationId xmlns:p14="http://schemas.microsoft.com/office/powerpoint/2010/main" val="418637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13DB8-73C4-C106-24BF-2E9E2ACCCDF1}"/>
              </a:ext>
            </a:extLst>
          </p:cNvPr>
          <p:cNvSpPr>
            <a:spLocks noGrp="1"/>
          </p:cNvSpPr>
          <p:nvPr>
            <p:ph type="title"/>
          </p:nvPr>
        </p:nvSpPr>
        <p:spPr>
          <a:xfrm>
            <a:off x="838200" y="-255764"/>
            <a:ext cx="10515600" cy="1325563"/>
          </a:xfrm>
        </p:spPr>
        <p:txBody>
          <a:bodyPr/>
          <a:lstStyle/>
          <a:p>
            <a:r>
              <a:rPr lang="en-US"/>
              <a:t>FINAL </a:t>
            </a:r>
          </a:p>
        </p:txBody>
      </p:sp>
      <p:sp>
        <p:nvSpPr>
          <p:cNvPr id="4" name="Footer Placeholder 3">
            <a:extLst>
              <a:ext uri="{FF2B5EF4-FFF2-40B4-BE49-F238E27FC236}">
                <a16:creationId xmlns:a16="http://schemas.microsoft.com/office/drawing/2014/main" id="{A5735340-AB72-9AC1-4631-2D5CBA712D79}"/>
              </a:ext>
            </a:extLst>
          </p:cNvPr>
          <p:cNvSpPr>
            <a:spLocks noGrp="1"/>
          </p:cNvSpPr>
          <p:nvPr>
            <p:ph type="ftr" sz="quarter" idx="11"/>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8CE4AD28-E7C1-D995-9BD6-7A595404D355}"/>
              </a:ext>
            </a:extLst>
          </p:cNvPr>
          <p:cNvSpPr>
            <a:spLocks noGrp="1"/>
          </p:cNvSpPr>
          <p:nvPr>
            <p:ph type="sldNum" sz="quarter" idx="12"/>
          </p:nvPr>
        </p:nvSpPr>
        <p:spPr/>
        <p:txBody>
          <a:bodyPr/>
          <a:lstStyle/>
          <a:p>
            <a:fld id="{A49DFD55-3C28-40EF-9E31-A92D2E4017FF}" type="slidenum">
              <a:rPr lang="en-US" smtClean="0"/>
              <a:pPr/>
              <a:t>33</a:t>
            </a:fld>
            <a:endParaRPr lang="en-US"/>
          </a:p>
        </p:txBody>
      </p:sp>
      <p:graphicFrame>
        <p:nvGraphicFramePr>
          <p:cNvPr id="6" name="Table 5">
            <a:extLst>
              <a:ext uri="{FF2B5EF4-FFF2-40B4-BE49-F238E27FC236}">
                <a16:creationId xmlns:a16="http://schemas.microsoft.com/office/drawing/2014/main" id="{A8619D59-E6BA-796D-0779-8126FC845A35}"/>
              </a:ext>
            </a:extLst>
          </p:cNvPr>
          <p:cNvGraphicFramePr>
            <a:graphicFrameLocks noGrp="1"/>
          </p:cNvGraphicFramePr>
          <p:nvPr>
            <p:extLst>
              <p:ext uri="{D42A27DB-BD31-4B8C-83A1-F6EECF244321}">
                <p14:modId xmlns:p14="http://schemas.microsoft.com/office/powerpoint/2010/main" val="3570082402"/>
              </p:ext>
            </p:extLst>
          </p:nvPr>
        </p:nvGraphicFramePr>
        <p:xfrm>
          <a:off x="762000" y="1142181"/>
          <a:ext cx="10530819" cy="4592102"/>
        </p:xfrm>
        <a:graphic>
          <a:graphicData uri="http://schemas.openxmlformats.org/drawingml/2006/table">
            <a:tbl>
              <a:tblPr firstRow="1" bandRow="1">
                <a:tableStyleId>{5C22544A-7EE6-4342-B048-85BDC9FD1C3A}</a:tableStyleId>
              </a:tblPr>
              <a:tblGrid>
                <a:gridCol w="3369623">
                  <a:extLst>
                    <a:ext uri="{9D8B030D-6E8A-4147-A177-3AD203B41FA5}">
                      <a16:colId xmlns:a16="http://schemas.microsoft.com/office/drawing/2014/main" val="1939183530"/>
                    </a:ext>
                  </a:extLst>
                </a:gridCol>
                <a:gridCol w="3580598">
                  <a:extLst>
                    <a:ext uri="{9D8B030D-6E8A-4147-A177-3AD203B41FA5}">
                      <a16:colId xmlns:a16="http://schemas.microsoft.com/office/drawing/2014/main" val="3948035933"/>
                    </a:ext>
                  </a:extLst>
                </a:gridCol>
                <a:gridCol w="3580598">
                  <a:extLst>
                    <a:ext uri="{9D8B030D-6E8A-4147-A177-3AD203B41FA5}">
                      <a16:colId xmlns:a16="http://schemas.microsoft.com/office/drawing/2014/main" val="1699667241"/>
                    </a:ext>
                  </a:extLst>
                </a:gridCol>
              </a:tblGrid>
              <a:tr h="537010">
                <a:tc>
                  <a:txBody>
                    <a:bodyPr/>
                    <a:lstStyle/>
                    <a:p>
                      <a:endParaRPr lang="en-US">
                        <a:solidFill>
                          <a:schemeClr val="tx1"/>
                        </a:solidFill>
                      </a:endParaRPr>
                    </a:p>
                  </a:txBody>
                  <a:tcPr/>
                </a:tc>
                <a:tc>
                  <a:txBody>
                    <a:bodyPr/>
                    <a:lstStyle/>
                    <a:p>
                      <a:pPr lvl="0">
                        <a:buNone/>
                      </a:pPr>
                      <a:r>
                        <a:rPr lang="en-US">
                          <a:solidFill>
                            <a:schemeClr val="tx1"/>
                          </a:solidFill>
                        </a:rPr>
                        <a:t>AWS Lambda</a:t>
                      </a:r>
                    </a:p>
                  </a:txBody>
                  <a:tcPr/>
                </a:tc>
                <a:tc>
                  <a:txBody>
                    <a:bodyPr/>
                    <a:lstStyle/>
                    <a:p>
                      <a:r>
                        <a:rPr lang="en-US">
                          <a:solidFill>
                            <a:schemeClr val="tx1"/>
                          </a:solidFill>
                        </a:rPr>
                        <a:t>Google Cloud Function</a:t>
                      </a:r>
                    </a:p>
                  </a:txBody>
                  <a:tcPr/>
                </a:tc>
                <a:extLst>
                  <a:ext uri="{0D108BD9-81ED-4DB2-BD59-A6C34878D82A}">
                    <a16:rowId xmlns:a16="http://schemas.microsoft.com/office/drawing/2014/main" val="4087961049"/>
                  </a:ext>
                </a:extLst>
              </a:tr>
              <a:tr h="537010">
                <a:tc>
                  <a:txBody>
                    <a:bodyPr/>
                    <a:lstStyle/>
                    <a:p>
                      <a:pPr lvl="0" algn="l">
                        <a:lnSpc>
                          <a:spcPct val="100000"/>
                        </a:lnSpc>
                        <a:spcBef>
                          <a:spcPts val="0"/>
                        </a:spcBef>
                        <a:spcAft>
                          <a:spcPts val="0"/>
                        </a:spcAft>
                        <a:buNone/>
                      </a:pPr>
                      <a:r>
                        <a:rPr lang="en-US" sz="1800" b="0" i="0" u="none" strike="noStrike" noProof="0">
                          <a:solidFill>
                            <a:schemeClr val="tx1"/>
                          </a:solidFill>
                        </a:rPr>
                        <a:t>Number of functions</a:t>
                      </a:r>
                    </a:p>
                    <a:p>
                      <a:pPr lvl="0" algn="l">
                        <a:lnSpc>
                          <a:spcPct val="100000"/>
                        </a:lnSpc>
                        <a:spcBef>
                          <a:spcPts val="0"/>
                        </a:spcBef>
                        <a:spcAft>
                          <a:spcPts val="0"/>
                        </a:spcAft>
                        <a:buNone/>
                      </a:pPr>
                      <a:endParaRPr lang="en-US" sz="1500" b="1" i="0" u="none" strike="noStrike" noProof="0">
                        <a:solidFill>
                          <a:srgbClr val="242424"/>
                        </a:solidFill>
                        <a:latin typeface="Tenorite"/>
                      </a:endParaRPr>
                    </a:p>
                  </a:txBody>
                  <a:tcPr/>
                </a:tc>
                <a:tc>
                  <a:txBody>
                    <a:bodyPr/>
                    <a:lstStyle/>
                    <a:p>
                      <a:r>
                        <a:rPr lang="en-US">
                          <a:solidFill>
                            <a:schemeClr val="tx1"/>
                          </a:solidFill>
                        </a:rPr>
                        <a:t>Unlimited Functions</a:t>
                      </a:r>
                    </a:p>
                  </a:txBody>
                  <a:tcPr/>
                </a:tc>
                <a:tc>
                  <a:txBody>
                    <a:bodyPr/>
                    <a:lstStyle/>
                    <a:p>
                      <a:r>
                        <a:rPr lang="en-US">
                          <a:solidFill>
                            <a:schemeClr val="tx1"/>
                          </a:solidFill>
                        </a:rPr>
                        <a:t>Limits to 1000 functions</a:t>
                      </a:r>
                    </a:p>
                  </a:txBody>
                  <a:tcPr/>
                </a:tc>
                <a:extLst>
                  <a:ext uri="{0D108BD9-81ED-4DB2-BD59-A6C34878D82A}">
                    <a16:rowId xmlns:a16="http://schemas.microsoft.com/office/drawing/2014/main" val="3513629881"/>
                  </a:ext>
                </a:extLst>
              </a:tr>
              <a:tr h="537010">
                <a:tc>
                  <a:txBody>
                    <a:bodyPr/>
                    <a:lstStyle/>
                    <a:p>
                      <a:endParaRPr lang="en-US">
                        <a:solidFill>
                          <a:schemeClr val="tx1"/>
                        </a:solidFill>
                      </a:endParaRPr>
                    </a:p>
                  </a:txBody>
                  <a:tcPr/>
                </a:tc>
                <a:tc>
                  <a:txBody>
                    <a:bodyPr/>
                    <a:lstStyle/>
                    <a:p>
                      <a:endParaRPr lang="en-US">
                        <a:solidFill>
                          <a:schemeClr val="tx1"/>
                        </a:solidFill>
                      </a:endParaRPr>
                    </a:p>
                  </a:txBody>
                  <a:tcPr/>
                </a:tc>
                <a:tc>
                  <a:txBody>
                    <a:bodyPr/>
                    <a:lstStyle/>
                    <a:p>
                      <a:endParaRPr lang="en-US">
                        <a:solidFill>
                          <a:schemeClr val="tx1"/>
                        </a:solidFill>
                      </a:endParaRPr>
                    </a:p>
                  </a:txBody>
                  <a:tcPr/>
                </a:tc>
                <a:extLst>
                  <a:ext uri="{0D108BD9-81ED-4DB2-BD59-A6C34878D82A}">
                    <a16:rowId xmlns:a16="http://schemas.microsoft.com/office/drawing/2014/main" val="1139070634"/>
                  </a:ext>
                </a:extLst>
              </a:tr>
              <a:tr h="537010">
                <a:tc>
                  <a:txBody>
                    <a:bodyPr/>
                    <a:lstStyle/>
                    <a:p>
                      <a:endParaRPr lang="en-US">
                        <a:solidFill>
                          <a:schemeClr val="tx1"/>
                        </a:solidFill>
                      </a:endParaRPr>
                    </a:p>
                  </a:txBody>
                  <a:tcPr/>
                </a:tc>
                <a:tc>
                  <a:txBody>
                    <a:bodyPr/>
                    <a:lstStyle/>
                    <a:p>
                      <a:pPr lvl="0">
                        <a:buNone/>
                      </a:pPr>
                      <a:endParaRPr lang="en-US">
                        <a:solidFill>
                          <a:schemeClr val="tx1"/>
                        </a:solidFill>
                      </a:endParaRPr>
                    </a:p>
                  </a:txBody>
                  <a:tcPr/>
                </a:tc>
                <a:tc>
                  <a:txBody>
                    <a:bodyPr/>
                    <a:lstStyle/>
                    <a:p>
                      <a:endParaRPr lang="en-US">
                        <a:solidFill>
                          <a:schemeClr val="tx1"/>
                        </a:solidFill>
                      </a:endParaRPr>
                    </a:p>
                  </a:txBody>
                  <a:tcPr/>
                </a:tc>
                <a:extLst>
                  <a:ext uri="{0D108BD9-81ED-4DB2-BD59-A6C34878D82A}">
                    <a16:rowId xmlns:a16="http://schemas.microsoft.com/office/drawing/2014/main" val="1586450291"/>
                  </a:ext>
                </a:extLst>
              </a:tr>
              <a:tr h="924851">
                <a:tc>
                  <a:txBody>
                    <a:bodyPr/>
                    <a:lstStyle/>
                    <a:p>
                      <a:endParaRPr lang="en-US">
                        <a:solidFill>
                          <a:schemeClr val="tx1"/>
                        </a:solidFill>
                      </a:endParaRPr>
                    </a:p>
                  </a:txBody>
                  <a:tcPr/>
                </a:tc>
                <a:tc>
                  <a:txBody>
                    <a:bodyPr/>
                    <a:lstStyle/>
                    <a:p>
                      <a:pPr lvl="0">
                        <a:buNone/>
                      </a:pPr>
                      <a:endParaRPr lang="en-US">
                        <a:solidFill>
                          <a:schemeClr val="tx1"/>
                        </a:solidFill>
                      </a:endParaRPr>
                    </a:p>
                  </a:txBody>
                  <a:tcPr/>
                </a:tc>
                <a:tc>
                  <a:txBody>
                    <a:bodyPr/>
                    <a:lstStyle/>
                    <a:p>
                      <a:endParaRPr lang="en-US">
                        <a:solidFill>
                          <a:schemeClr val="tx1"/>
                        </a:solidFill>
                      </a:endParaRPr>
                    </a:p>
                  </a:txBody>
                  <a:tcPr/>
                </a:tc>
                <a:extLst>
                  <a:ext uri="{0D108BD9-81ED-4DB2-BD59-A6C34878D82A}">
                    <a16:rowId xmlns:a16="http://schemas.microsoft.com/office/drawing/2014/main" val="3175704446"/>
                  </a:ext>
                </a:extLst>
              </a:tr>
              <a:tr h="537010">
                <a:tc>
                  <a:txBody>
                    <a:bodyPr/>
                    <a:lstStyle/>
                    <a:p>
                      <a:endParaRPr lang="en-US">
                        <a:solidFill>
                          <a:schemeClr val="tx1"/>
                        </a:solidFill>
                      </a:endParaRPr>
                    </a:p>
                  </a:txBody>
                  <a:tcPr/>
                </a:tc>
                <a:tc>
                  <a:txBody>
                    <a:bodyPr/>
                    <a:lstStyle/>
                    <a:p>
                      <a:endParaRPr lang="en-US">
                        <a:solidFill>
                          <a:schemeClr val="tx1"/>
                        </a:solidFill>
                      </a:endParaRPr>
                    </a:p>
                  </a:txBody>
                  <a:tcPr/>
                </a:tc>
                <a:tc>
                  <a:txBody>
                    <a:bodyPr/>
                    <a:lstStyle/>
                    <a:p>
                      <a:endParaRPr lang="en-US">
                        <a:solidFill>
                          <a:schemeClr val="tx1"/>
                        </a:solidFill>
                      </a:endParaRPr>
                    </a:p>
                  </a:txBody>
                  <a:tcPr/>
                </a:tc>
                <a:extLst>
                  <a:ext uri="{0D108BD9-81ED-4DB2-BD59-A6C34878D82A}">
                    <a16:rowId xmlns:a16="http://schemas.microsoft.com/office/drawing/2014/main" val="3186237059"/>
                  </a:ext>
                </a:extLst>
              </a:tr>
              <a:tr h="924851">
                <a:tc>
                  <a:txBody>
                    <a:bodyPr/>
                    <a:lstStyle/>
                    <a:p>
                      <a:endParaRPr lang="en-US">
                        <a:solidFill>
                          <a:schemeClr val="tx1"/>
                        </a:solidFill>
                      </a:endParaRPr>
                    </a:p>
                    <a:p>
                      <a:pPr lvl="0">
                        <a:buNone/>
                      </a:pPr>
                      <a:endParaRPr lang="en-US">
                        <a:solidFill>
                          <a:schemeClr val="tx1"/>
                        </a:solidFill>
                      </a:endParaRPr>
                    </a:p>
                    <a:p>
                      <a:pPr lvl="0">
                        <a:buNone/>
                      </a:pPr>
                      <a:endParaRPr lang="en-US">
                        <a:solidFill>
                          <a:schemeClr val="tx1"/>
                        </a:solidFill>
                      </a:endParaRPr>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213921268"/>
                  </a:ext>
                </a:extLst>
              </a:tr>
            </a:tbl>
          </a:graphicData>
        </a:graphic>
      </p:graphicFrame>
    </p:spTree>
    <p:extLst>
      <p:ext uri="{BB962C8B-B14F-4D97-AF65-F5344CB8AC3E}">
        <p14:creationId xmlns:p14="http://schemas.microsoft.com/office/powerpoint/2010/main" val="14198007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569FE-ACB6-EDDE-568E-3AB33F23B3AE}"/>
              </a:ext>
            </a:extLst>
          </p:cNvPr>
          <p:cNvSpPr>
            <a:spLocks noGrp="1"/>
          </p:cNvSpPr>
          <p:nvPr>
            <p:ph type="title"/>
          </p:nvPr>
        </p:nvSpPr>
        <p:spPr/>
        <p:txBody>
          <a:bodyPr/>
          <a:lstStyle/>
          <a:p>
            <a:r>
              <a:rPr lang="en-US"/>
              <a:t>Links to refer</a:t>
            </a:r>
          </a:p>
        </p:txBody>
      </p:sp>
      <p:sp>
        <p:nvSpPr>
          <p:cNvPr id="4" name="Footer Placeholder 3">
            <a:extLst>
              <a:ext uri="{FF2B5EF4-FFF2-40B4-BE49-F238E27FC236}">
                <a16:creationId xmlns:a16="http://schemas.microsoft.com/office/drawing/2014/main" id="{8042EC53-A89B-73D2-E53F-160751B16791}"/>
              </a:ext>
            </a:extLst>
          </p:cNvPr>
          <p:cNvSpPr>
            <a:spLocks noGrp="1"/>
          </p:cNvSpPr>
          <p:nvPr>
            <p:ph type="ftr" sz="quarter" idx="11"/>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66E6264F-24A8-AEBE-A86A-E056D46C2EE6}"/>
              </a:ext>
            </a:extLst>
          </p:cNvPr>
          <p:cNvSpPr>
            <a:spLocks noGrp="1"/>
          </p:cNvSpPr>
          <p:nvPr>
            <p:ph type="sldNum" sz="quarter" idx="12"/>
          </p:nvPr>
        </p:nvSpPr>
        <p:spPr/>
        <p:txBody>
          <a:bodyPr/>
          <a:lstStyle/>
          <a:p>
            <a:fld id="{A49DFD55-3C28-40EF-9E31-A92D2E4017FF}" type="slidenum">
              <a:rPr lang="en-US" smtClean="0"/>
              <a:pPr/>
              <a:t>34</a:t>
            </a:fld>
            <a:endParaRPr lang="en-US"/>
          </a:p>
        </p:txBody>
      </p:sp>
      <p:sp>
        <p:nvSpPr>
          <p:cNvPr id="6" name="TextBox 5">
            <a:extLst>
              <a:ext uri="{FF2B5EF4-FFF2-40B4-BE49-F238E27FC236}">
                <a16:creationId xmlns:a16="http://schemas.microsoft.com/office/drawing/2014/main" id="{E821EB4C-401C-6B09-0CEC-35FF96DFAA8D}"/>
              </a:ext>
            </a:extLst>
          </p:cNvPr>
          <p:cNvSpPr txBox="1"/>
          <p:nvPr/>
        </p:nvSpPr>
        <p:spPr>
          <a:xfrm>
            <a:off x="1380434" y="1844260"/>
            <a:ext cx="8934173"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ea typeface="+mn-lt"/>
                <a:cs typeface="+mn-lt"/>
                <a:hlinkClick r:id="rId2"/>
              </a:rPr>
              <a:t>https://course19.fast.ai/</a:t>
            </a:r>
            <a:endParaRPr lang="en-US">
              <a:ea typeface="+mn-lt"/>
              <a:cs typeface="+mn-lt"/>
            </a:endParaRPr>
          </a:p>
          <a:p>
            <a:endParaRPr lang="en-US">
              <a:ea typeface="+mn-lt"/>
              <a:cs typeface="+mn-lt"/>
            </a:endParaRPr>
          </a:p>
          <a:p>
            <a:r>
              <a:rPr lang="en-US">
                <a:ea typeface="+mn-lt"/>
                <a:cs typeface="+mn-lt"/>
                <a:hlinkClick r:id="rId3"/>
              </a:rPr>
              <a:t>https://developer.nvidia.com/blog/machine-learning-in-practice-deploy-an-ml-model-on-google-cloud-platform/</a:t>
            </a:r>
            <a:endParaRPr lang="en-US">
              <a:ea typeface="+mn-lt"/>
              <a:cs typeface="+mn-lt"/>
            </a:endParaRPr>
          </a:p>
          <a:p>
            <a:endParaRPr lang="en-US"/>
          </a:p>
          <a:p>
            <a:r>
              <a:rPr lang="en-US">
                <a:ea typeface="+mn-lt"/>
                <a:cs typeface="+mn-lt"/>
                <a:hlinkClick r:id="rId4"/>
              </a:rPr>
              <a:t>https://medium.com/geekculture/84af8989d065</a:t>
            </a:r>
            <a:endParaRPr lang="en-US">
              <a:ea typeface="+mn-lt"/>
              <a:cs typeface="+mn-lt"/>
            </a:endParaRPr>
          </a:p>
          <a:p>
            <a:endParaRPr lang="en-US"/>
          </a:p>
          <a:p>
            <a:r>
              <a:rPr lang="en-US">
                <a:ea typeface="+mn-lt"/>
                <a:cs typeface="+mn-lt"/>
                <a:hlinkClick r:id="rId5"/>
              </a:rPr>
              <a:t>https://aws.amazon.com/blogs/machine-learning/bring-your-own-model-with-amazon-sagemaker-script-mode/</a:t>
            </a:r>
            <a:endParaRPr lang="en-US">
              <a:ea typeface="+mn-lt"/>
              <a:cs typeface="+mn-lt"/>
            </a:endParaRPr>
          </a:p>
          <a:p>
            <a:endParaRPr lang="en-US"/>
          </a:p>
          <a:p>
            <a:r>
              <a:rPr lang="en-US">
                <a:ea typeface="+mn-lt"/>
                <a:cs typeface="+mn-lt"/>
                <a:hlinkClick r:id="rId6"/>
              </a:rPr>
              <a:t>https://calculator.aws/#/addService</a:t>
            </a:r>
            <a:r>
              <a:rPr lang="en-US">
                <a:ea typeface="+mn-lt"/>
                <a:cs typeface="+mn-lt"/>
              </a:rPr>
              <a:t> (For Cost Estimation)</a:t>
            </a:r>
          </a:p>
          <a:p>
            <a:endParaRPr lang="en-US">
              <a:ea typeface="+mn-lt"/>
              <a:cs typeface="+mn-lt"/>
            </a:endParaRPr>
          </a:p>
          <a:p>
            <a:r>
              <a:rPr lang="en-US">
                <a:hlinkClick r:id="rId7"/>
              </a:rPr>
              <a:t>https://cloud.google.com/products/calculator?hl=en&amp;dl=CiQ5MzExZWE5My1iOGZlLTRkNmItYmRiNC1jM2U3YjRmZGYyZGIQExokNjhCODYzOTUtNDc3RS00N0Y1LTg5OEEtRThEMTlBMENDMTlD</a:t>
            </a:r>
            <a:r>
              <a:rPr lang="en-US"/>
              <a:t> (For GCP Cost Estimation)</a:t>
            </a:r>
          </a:p>
        </p:txBody>
      </p:sp>
    </p:spTree>
    <p:extLst>
      <p:ext uri="{BB962C8B-B14F-4D97-AF65-F5344CB8AC3E}">
        <p14:creationId xmlns:p14="http://schemas.microsoft.com/office/powerpoint/2010/main" val="24300043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569FE-ACB6-EDDE-568E-3AB33F23B3AE}"/>
              </a:ext>
            </a:extLst>
          </p:cNvPr>
          <p:cNvSpPr>
            <a:spLocks noGrp="1"/>
          </p:cNvSpPr>
          <p:nvPr>
            <p:ph type="title"/>
          </p:nvPr>
        </p:nvSpPr>
        <p:spPr>
          <a:xfrm>
            <a:off x="838200" y="365125"/>
            <a:ext cx="10525369" cy="876179"/>
          </a:xfrm>
        </p:spPr>
        <p:txBody>
          <a:bodyPr/>
          <a:lstStyle/>
          <a:p>
            <a:r>
              <a:rPr lang="en-US"/>
              <a:t>Links to Trustable references regarding architecture</a:t>
            </a:r>
          </a:p>
        </p:txBody>
      </p:sp>
      <p:sp>
        <p:nvSpPr>
          <p:cNvPr id="4" name="Footer Placeholder 3">
            <a:extLst>
              <a:ext uri="{FF2B5EF4-FFF2-40B4-BE49-F238E27FC236}">
                <a16:creationId xmlns:a16="http://schemas.microsoft.com/office/drawing/2014/main" id="{8042EC53-A89B-73D2-E53F-160751B16791}"/>
              </a:ext>
            </a:extLst>
          </p:cNvPr>
          <p:cNvSpPr>
            <a:spLocks noGrp="1"/>
          </p:cNvSpPr>
          <p:nvPr>
            <p:ph type="ftr" sz="quarter" idx="11"/>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66E6264F-24A8-AEBE-A86A-E056D46C2EE6}"/>
              </a:ext>
            </a:extLst>
          </p:cNvPr>
          <p:cNvSpPr>
            <a:spLocks noGrp="1"/>
          </p:cNvSpPr>
          <p:nvPr>
            <p:ph type="sldNum" sz="quarter" idx="12"/>
          </p:nvPr>
        </p:nvSpPr>
        <p:spPr/>
        <p:txBody>
          <a:bodyPr/>
          <a:lstStyle/>
          <a:p>
            <a:fld id="{A49DFD55-3C28-40EF-9E31-A92D2E4017FF}" type="slidenum">
              <a:rPr lang="en-US" smtClean="0"/>
              <a:pPr/>
              <a:t>35</a:t>
            </a:fld>
            <a:endParaRPr lang="en-US"/>
          </a:p>
        </p:txBody>
      </p:sp>
      <p:sp>
        <p:nvSpPr>
          <p:cNvPr id="6" name="TextBox 5">
            <a:extLst>
              <a:ext uri="{FF2B5EF4-FFF2-40B4-BE49-F238E27FC236}">
                <a16:creationId xmlns:a16="http://schemas.microsoft.com/office/drawing/2014/main" id="{E821EB4C-401C-6B09-0CEC-35FF96DFAA8D}"/>
              </a:ext>
            </a:extLst>
          </p:cNvPr>
          <p:cNvSpPr txBox="1"/>
          <p:nvPr/>
        </p:nvSpPr>
        <p:spPr>
          <a:xfrm>
            <a:off x="696588" y="1551183"/>
            <a:ext cx="10614482"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hlinkClick r:id="rId2"/>
              </a:rPr>
              <a:t>https://www.appsruntheworld.com/customers-database/purchases/view/grammarly-usa-selects-amazon-sagemaker-for-machine-learning-and-data-science-platform?amp=1</a:t>
            </a:r>
            <a:r>
              <a:rPr lang="en-US">
                <a:ea typeface="+mn-lt"/>
                <a:cs typeface="+mn-lt"/>
              </a:rPr>
              <a:t> (Grammarly selects </a:t>
            </a:r>
            <a:r>
              <a:rPr lang="en-US" err="1">
                <a:ea typeface="+mn-lt"/>
                <a:cs typeface="+mn-lt"/>
              </a:rPr>
              <a:t>sagemaker</a:t>
            </a:r>
            <a:r>
              <a:rPr lang="en-US">
                <a:ea typeface="+mn-lt"/>
                <a:cs typeface="+mn-lt"/>
              </a:rPr>
              <a:t>)</a:t>
            </a:r>
            <a:endParaRPr lang="en-US"/>
          </a:p>
          <a:p>
            <a:endParaRPr lang="en-US">
              <a:ea typeface="+mn-lt"/>
              <a:cs typeface="+mn-lt"/>
            </a:endParaRPr>
          </a:p>
          <a:p>
            <a:r>
              <a:rPr lang="en-US">
                <a:ea typeface="+mn-lt"/>
                <a:cs typeface="+mn-lt"/>
                <a:hlinkClick r:id="" action="ppaction://noaction"/>
              </a:rPr>
              <a:t>https://aws.amazon.com/sagemaker/customers/</a:t>
            </a:r>
            <a:r>
              <a:rPr lang="en-US">
                <a:ea typeface="+mn-lt"/>
                <a:cs typeface="+mn-lt"/>
              </a:rPr>
              <a:t> (Grammarly listed as customer at </a:t>
            </a:r>
            <a:r>
              <a:rPr lang="en-US" err="1">
                <a:ea typeface="+mn-lt"/>
                <a:cs typeface="+mn-lt"/>
              </a:rPr>
              <a:t>sagemaker's</a:t>
            </a:r>
            <a:r>
              <a:rPr lang="en-US">
                <a:ea typeface="+mn-lt"/>
                <a:cs typeface="+mn-lt"/>
              </a:rPr>
              <a:t> official site)</a:t>
            </a:r>
            <a:endParaRPr lang="en-US"/>
          </a:p>
          <a:p>
            <a:endParaRPr lang="en-US"/>
          </a:p>
          <a:p>
            <a:r>
              <a:rPr lang="en-US">
                <a:ea typeface="+mn-lt"/>
                <a:cs typeface="+mn-lt"/>
                <a:hlinkClick r:id="rId3"/>
              </a:rPr>
              <a:t>https://course19.fast.ai/deployment_aws_lambda.html</a:t>
            </a:r>
            <a:r>
              <a:rPr lang="en-US">
                <a:ea typeface="+mn-lt"/>
                <a:cs typeface="+mn-lt"/>
              </a:rPr>
              <a:t> (</a:t>
            </a:r>
            <a:r>
              <a:rPr lang="en-US" err="1">
                <a:ea typeface="+mn-lt"/>
                <a:cs typeface="+mn-lt"/>
              </a:rPr>
              <a:t>Fast.ai's</a:t>
            </a:r>
            <a:r>
              <a:rPr lang="en-US">
                <a:ea typeface="+mn-lt"/>
                <a:cs typeface="+mn-lt"/>
              </a:rPr>
              <a:t> documentation for deployment on </a:t>
            </a:r>
            <a:r>
              <a:rPr lang="en-US" err="1">
                <a:ea typeface="+mn-lt"/>
                <a:cs typeface="+mn-lt"/>
              </a:rPr>
              <a:t>aws</a:t>
            </a:r>
            <a:r>
              <a:rPr lang="en-US">
                <a:ea typeface="+mn-lt"/>
                <a:cs typeface="+mn-lt"/>
              </a:rPr>
              <a:t> lambda)</a:t>
            </a:r>
            <a:endParaRPr lang="en-US"/>
          </a:p>
          <a:p>
            <a:endParaRPr lang="en-US"/>
          </a:p>
          <a:p>
            <a:r>
              <a:rPr lang="en-US">
                <a:ea typeface="+mn-lt"/>
                <a:cs typeface="+mn-lt"/>
                <a:hlinkClick r:id="rId4"/>
              </a:rPr>
              <a:t>https://course19.fast.ai/deployment_amzn_sagemaker.html</a:t>
            </a:r>
            <a:r>
              <a:rPr lang="en-US">
                <a:ea typeface="+mn-lt"/>
                <a:cs typeface="+mn-lt"/>
              </a:rPr>
              <a:t> (</a:t>
            </a:r>
            <a:r>
              <a:rPr lang="en-US" err="1">
                <a:ea typeface="+mn-lt"/>
                <a:cs typeface="+mn-lt"/>
              </a:rPr>
              <a:t>Fast.ai's</a:t>
            </a:r>
            <a:r>
              <a:rPr lang="en-US">
                <a:ea typeface="+mn-lt"/>
                <a:cs typeface="+mn-lt"/>
              </a:rPr>
              <a:t> documentation for deployment on </a:t>
            </a:r>
            <a:r>
              <a:rPr lang="en-US" err="1">
                <a:ea typeface="+mn-lt"/>
                <a:cs typeface="+mn-lt"/>
              </a:rPr>
              <a:t>sagemaker</a:t>
            </a:r>
            <a:r>
              <a:rPr lang="en-US">
                <a:ea typeface="+mn-lt"/>
                <a:cs typeface="+mn-lt"/>
              </a:rPr>
              <a:t>)</a:t>
            </a:r>
            <a:endParaRPr lang="en-US"/>
          </a:p>
          <a:p>
            <a:endParaRPr lang="en-US"/>
          </a:p>
          <a:p>
            <a:r>
              <a:rPr lang="en-US">
                <a:ea typeface="+mn-lt"/>
                <a:cs typeface="+mn-lt"/>
                <a:hlinkClick r:id="rId5"/>
              </a:rPr>
              <a:t>https://www.grammarly.com/blog/engineering/building-flexible-deployment-system-fsharp-fparsec/</a:t>
            </a:r>
            <a:r>
              <a:rPr lang="en-US">
                <a:ea typeface="+mn-lt"/>
                <a:cs typeface="+mn-lt"/>
              </a:rPr>
              <a:t> (Grammarly using lambda function and talks </a:t>
            </a:r>
            <a:r>
              <a:rPr lang="en-US" err="1">
                <a:ea typeface="+mn-lt"/>
                <a:cs typeface="+mn-lt"/>
              </a:rPr>
              <a:t>abount</a:t>
            </a:r>
            <a:r>
              <a:rPr lang="en-US">
                <a:ea typeface="+mn-lt"/>
                <a:cs typeface="+mn-lt"/>
              </a:rPr>
              <a:t> the benefits of using lambda on it's official site)</a:t>
            </a:r>
            <a:endParaRPr lang="en-US"/>
          </a:p>
          <a:p>
            <a:endParaRPr lang="en-US"/>
          </a:p>
        </p:txBody>
      </p:sp>
    </p:spTree>
    <p:extLst>
      <p:ext uri="{BB962C8B-B14F-4D97-AF65-F5344CB8AC3E}">
        <p14:creationId xmlns:p14="http://schemas.microsoft.com/office/powerpoint/2010/main" val="25236012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AB645-B6C9-4184-B623-428795A4EB3B}"/>
              </a:ext>
            </a:extLst>
          </p:cNvPr>
          <p:cNvSpPr>
            <a:spLocks noGrp="1"/>
          </p:cNvSpPr>
          <p:nvPr>
            <p:ph type="title"/>
          </p:nvPr>
        </p:nvSpPr>
        <p:spPr/>
        <p:txBody>
          <a:bodyPr/>
          <a:lstStyle/>
          <a:p>
            <a:r>
              <a:rPr lang="en-US"/>
              <a:t>COmparison  LINKS</a:t>
            </a:r>
          </a:p>
        </p:txBody>
      </p:sp>
      <p:sp>
        <p:nvSpPr>
          <p:cNvPr id="4" name="Footer Placeholder 3">
            <a:extLst>
              <a:ext uri="{FF2B5EF4-FFF2-40B4-BE49-F238E27FC236}">
                <a16:creationId xmlns:a16="http://schemas.microsoft.com/office/drawing/2014/main" id="{F74DC62C-DF39-2228-66CE-0F56F47F5595}"/>
              </a:ext>
            </a:extLst>
          </p:cNvPr>
          <p:cNvSpPr>
            <a:spLocks noGrp="1"/>
          </p:cNvSpPr>
          <p:nvPr>
            <p:ph type="ftr" sz="quarter" idx="11"/>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78C5A6F6-E42C-5583-226A-F29E8BE3B0A1}"/>
              </a:ext>
            </a:extLst>
          </p:cNvPr>
          <p:cNvSpPr>
            <a:spLocks noGrp="1"/>
          </p:cNvSpPr>
          <p:nvPr>
            <p:ph type="sldNum" sz="quarter" idx="12"/>
          </p:nvPr>
        </p:nvSpPr>
        <p:spPr/>
        <p:txBody>
          <a:bodyPr/>
          <a:lstStyle/>
          <a:p>
            <a:fld id="{A49DFD55-3C28-40EF-9E31-A92D2E4017FF}" type="slidenum">
              <a:rPr lang="en-US" smtClean="0"/>
              <a:pPr/>
              <a:t>36</a:t>
            </a:fld>
            <a:endParaRPr lang="en-US"/>
          </a:p>
        </p:txBody>
      </p:sp>
      <p:sp>
        <p:nvSpPr>
          <p:cNvPr id="8" name="TextBox 7">
            <a:extLst>
              <a:ext uri="{FF2B5EF4-FFF2-40B4-BE49-F238E27FC236}">
                <a16:creationId xmlns:a16="http://schemas.microsoft.com/office/drawing/2014/main" id="{E56212AD-49AE-1802-4DB9-EC5E6CBB5F04}"/>
              </a:ext>
            </a:extLst>
          </p:cNvPr>
          <p:cNvSpPr txBox="1"/>
          <p:nvPr/>
        </p:nvSpPr>
        <p:spPr>
          <a:xfrm>
            <a:off x="697957" y="1782020"/>
            <a:ext cx="1127127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ea typeface="+mn-lt"/>
                <a:cs typeface="+mn-lt"/>
                <a:hlinkClick r:id="rId2"/>
              </a:rPr>
              <a:t>https://cloud.google.com/functions/quotas</a:t>
            </a:r>
            <a:r>
              <a:rPr lang="en-US">
                <a:ea typeface="+mn-lt"/>
                <a:cs typeface="+mn-lt"/>
              </a:rPr>
              <a:t> (Quota's for GCP)</a:t>
            </a:r>
          </a:p>
          <a:p>
            <a:pPr marL="285750" indent="-285750">
              <a:buFont typeface="Arial"/>
              <a:buChar char="•"/>
            </a:pPr>
            <a:endParaRPr lang="en-US"/>
          </a:p>
          <a:p>
            <a:pPr marL="285750" indent="-285750">
              <a:buFont typeface="Arial"/>
              <a:buChar char="•"/>
            </a:pPr>
            <a:endParaRPr lang="en-US"/>
          </a:p>
        </p:txBody>
      </p:sp>
    </p:spTree>
    <p:extLst>
      <p:ext uri="{BB962C8B-B14F-4D97-AF65-F5344CB8AC3E}">
        <p14:creationId xmlns:p14="http://schemas.microsoft.com/office/powerpoint/2010/main" val="12569873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4CB74-1D04-0ACD-42CC-54A98B8087DC}"/>
              </a:ext>
            </a:extLst>
          </p:cNvPr>
          <p:cNvSpPr>
            <a:spLocks noGrp="1"/>
          </p:cNvSpPr>
          <p:nvPr>
            <p:ph type="title"/>
          </p:nvPr>
        </p:nvSpPr>
        <p:spPr/>
        <p:txBody>
          <a:bodyPr/>
          <a:lstStyle/>
          <a:p>
            <a:r>
              <a:rPr lang="en-US"/>
              <a:t>Final proposal for cloud service</a:t>
            </a:r>
          </a:p>
        </p:txBody>
      </p:sp>
      <p:sp>
        <p:nvSpPr>
          <p:cNvPr id="4" name="Footer Placeholder 3">
            <a:extLst>
              <a:ext uri="{FF2B5EF4-FFF2-40B4-BE49-F238E27FC236}">
                <a16:creationId xmlns:a16="http://schemas.microsoft.com/office/drawing/2014/main" id="{59BD391A-EA43-F466-083B-7205827C5B3B}"/>
              </a:ext>
            </a:extLst>
          </p:cNvPr>
          <p:cNvSpPr>
            <a:spLocks noGrp="1"/>
          </p:cNvSpPr>
          <p:nvPr>
            <p:ph type="ftr" sz="quarter" idx="11"/>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340ED36D-921A-A29C-3E06-348C533255C6}"/>
              </a:ext>
            </a:extLst>
          </p:cNvPr>
          <p:cNvSpPr>
            <a:spLocks noGrp="1"/>
          </p:cNvSpPr>
          <p:nvPr>
            <p:ph type="sldNum" sz="quarter" idx="12"/>
          </p:nvPr>
        </p:nvSpPr>
        <p:spPr/>
        <p:txBody>
          <a:bodyPr/>
          <a:lstStyle/>
          <a:p>
            <a:fld id="{A49DFD55-3C28-40EF-9E31-A92D2E4017FF}" type="slidenum">
              <a:rPr lang="en-US" smtClean="0"/>
              <a:pPr/>
              <a:t>37</a:t>
            </a:fld>
            <a:endParaRPr lang="en-US"/>
          </a:p>
        </p:txBody>
      </p:sp>
      <p:pic>
        <p:nvPicPr>
          <p:cNvPr id="7" name="Picture 6" descr="A diagram of a software development process&#10;&#10;Description automatically generated">
            <a:extLst>
              <a:ext uri="{FF2B5EF4-FFF2-40B4-BE49-F238E27FC236}">
                <a16:creationId xmlns:a16="http://schemas.microsoft.com/office/drawing/2014/main" id="{DD20317C-1981-BBBA-FFF4-D40C337464F1}"/>
              </a:ext>
            </a:extLst>
          </p:cNvPr>
          <p:cNvPicPr>
            <a:picLocks noChangeAspect="1"/>
          </p:cNvPicPr>
          <p:nvPr/>
        </p:nvPicPr>
        <p:blipFill>
          <a:blip r:embed="rId2"/>
          <a:stretch>
            <a:fillRect/>
          </a:stretch>
        </p:blipFill>
        <p:spPr>
          <a:xfrm>
            <a:off x="2269698" y="1301207"/>
            <a:ext cx="7633064" cy="5238261"/>
          </a:xfrm>
          <a:prstGeom prst="rect">
            <a:avLst/>
          </a:prstGeom>
        </p:spPr>
      </p:pic>
    </p:spTree>
    <p:extLst>
      <p:ext uri="{BB962C8B-B14F-4D97-AF65-F5344CB8AC3E}">
        <p14:creationId xmlns:p14="http://schemas.microsoft.com/office/powerpoint/2010/main" val="10772710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06718-B109-9471-2C02-1C0A338AB191}"/>
              </a:ext>
            </a:extLst>
          </p:cNvPr>
          <p:cNvSpPr>
            <a:spLocks noGrp="1"/>
          </p:cNvSpPr>
          <p:nvPr>
            <p:ph type="title"/>
          </p:nvPr>
        </p:nvSpPr>
        <p:spPr/>
        <p:txBody>
          <a:bodyPr/>
          <a:lstStyle/>
          <a:p>
            <a:br>
              <a:rPr lang="en-US"/>
            </a:br>
            <a:r>
              <a:rPr lang="en-US"/>
              <a:t>Grammarly talks about lambda</a:t>
            </a:r>
          </a:p>
        </p:txBody>
      </p:sp>
      <p:sp>
        <p:nvSpPr>
          <p:cNvPr id="4" name="Footer Placeholder 3">
            <a:extLst>
              <a:ext uri="{FF2B5EF4-FFF2-40B4-BE49-F238E27FC236}">
                <a16:creationId xmlns:a16="http://schemas.microsoft.com/office/drawing/2014/main" id="{1C7DCBA2-75CD-1BF3-0BE0-5FB536E6701B}"/>
              </a:ext>
            </a:extLst>
          </p:cNvPr>
          <p:cNvSpPr>
            <a:spLocks noGrp="1"/>
          </p:cNvSpPr>
          <p:nvPr>
            <p:ph type="ftr" sz="quarter" idx="11"/>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D4213A4E-98F3-12BE-852D-CE67E39A1E30}"/>
              </a:ext>
            </a:extLst>
          </p:cNvPr>
          <p:cNvSpPr>
            <a:spLocks noGrp="1"/>
          </p:cNvSpPr>
          <p:nvPr>
            <p:ph type="sldNum" sz="quarter" idx="12"/>
          </p:nvPr>
        </p:nvSpPr>
        <p:spPr/>
        <p:txBody>
          <a:bodyPr/>
          <a:lstStyle/>
          <a:p>
            <a:fld id="{A49DFD55-3C28-40EF-9E31-A92D2E4017FF}" type="slidenum">
              <a:rPr lang="en-US" smtClean="0"/>
              <a:pPr/>
              <a:t>38</a:t>
            </a:fld>
            <a:endParaRPr lang="en-US"/>
          </a:p>
        </p:txBody>
      </p:sp>
      <p:pic>
        <p:nvPicPr>
          <p:cNvPr id="7" name="Picture 6" descr="A screenshot of a computer&#10;&#10;Description automatically generated">
            <a:extLst>
              <a:ext uri="{FF2B5EF4-FFF2-40B4-BE49-F238E27FC236}">
                <a16:creationId xmlns:a16="http://schemas.microsoft.com/office/drawing/2014/main" id="{AF0DB4A1-05C8-FEFF-CAFD-AF82C9FCF350}"/>
              </a:ext>
            </a:extLst>
          </p:cNvPr>
          <p:cNvPicPr>
            <a:picLocks noChangeAspect="1"/>
          </p:cNvPicPr>
          <p:nvPr/>
        </p:nvPicPr>
        <p:blipFill>
          <a:blip r:embed="rId2"/>
          <a:stretch>
            <a:fillRect/>
          </a:stretch>
        </p:blipFill>
        <p:spPr>
          <a:xfrm>
            <a:off x="1730963" y="1451763"/>
            <a:ext cx="8730074" cy="4829363"/>
          </a:xfrm>
          <a:prstGeom prst="rect">
            <a:avLst/>
          </a:prstGeom>
        </p:spPr>
      </p:pic>
    </p:spTree>
    <p:extLst>
      <p:ext uri="{BB962C8B-B14F-4D97-AF65-F5344CB8AC3E}">
        <p14:creationId xmlns:p14="http://schemas.microsoft.com/office/powerpoint/2010/main" val="2517246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BCF50-2554-3D96-98FC-8BE7DB5A0E8A}"/>
              </a:ext>
            </a:extLst>
          </p:cNvPr>
          <p:cNvSpPr>
            <a:spLocks noGrp="1"/>
          </p:cNvSpPr>
          <p:nvPr>
            <p:ph type="title"/>
          </p:nvPr>
        </p:nvSpPr>
        <p:spPr/>
        <p:txBody>
          <a:bodyPr/>
          <a:lstStyle/>
          <a:p>
            <a:r>
              <a:rPr lang="en-US"/>
              <a:t>Grammarly talks about lambda</a:t>
            </a:r>
          </a:p>
        </p:txBody>
      </p:sp>
      <p:sp>
        <p:nvSpPr>
          <p:cNvPr id="4" name="Footer Placeholder 3">
            <a:extLst>
              <a:ext uri="{FF2B5EF4-FFF2-40B4-BE49-F238E27FC236}">
                <a16:creationId xmlns:a16="http://schemas.microsoft.com/office/drawing/2014/main" id="{51156D50-DD26-8E84-E5ED-2EDAAE6EBB14}"/>
              </a:ext>
            </a:extLst>
          </p:cNvPr>
          <p:cNvSpPr>
            <a:spLocks noGrp="1"/>
          </p:cNvSpPr>
          <p:nvPr>
            <p:ph type="ftr" sz="quarter" idx="11"/>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D1306E8D-526D-25FD-FC7A-1716299FD9F6}"/>
              </a:ext>
            </a:extLst>
          </p:cNvPr>
          <p:cNvSpPr>
            <a:spLocks noGrp="1"/>
          </p:cNvSpPr>
          <p:nvPr>
            <p:ph type="sldNum" sz="quarter" idx="12"/>
          </p:nvPr>
        </p:nvSpPr>
        <p:spPr/>
        <p:txBody>
          <a:bodyPr/>
          <a:lstStyle/>
          <a:p>
            <a:fld id="{A49DFD55-3C28-40EF-9E31-A92D2E4017FF}" type="slidenum">
              <a:rPr lang="en-US" smtClean="0"/>
              <a:pPr/>
              <a:t>39</a:t>
            </a:fld>
            <a:endParaRPr lang="en-US"/>
          </a:p>
        </p:txBody>
      </p:sp>
      <p:pic>
        <p:nvPicPr>
          <p:cNvPr id="6" name="Picture 5" descr="A screenshot of a computer error&#10;&#10;Description automatically generated">
            <a:extLst>
              <a:ext uri="{FF2B5EF4-FFF2-40B4-BE49-F238E27FC236}">
                <a16:creationId xmlns:a16="http://schemas.microsoft.com/office/drawing/2014/main" id="{1AC8BED3-4ED8-80CA-D2E5-57D8A09DC6C5}"/>
              </a:ext>
            </a:extLst>
          </p:cNvPr>
          <p:cNvPicPr>
            <a:picLocks noChangeAspect="1"/>
          </p:cNvPicPr>
          <p:nvPr/>
        </p:nvPicPr>
        <p:blipFill>
          <a:blip r:embed="rId2"/>
          <a:stretch>
            <a:fillRect/>
          </a:stretch>
        </p:blipFill>
        <p:spPr>
          <a:xfrm>
            <a:off x="1397000" y="1302890"/>
            <a:ext cx="9407769" cy="4877451"/>
          </a:xfrm>
          <a:prstGeom prst="rect">
            <a:avLst/>
          </a:prstGeom>
        </p:spPr>
      </p:pic>
    </p:spTree>
    <p:extLst>
      <p:ext uri="{BB962C8B-B14F-4D97-AF65-F5344CB8AC3E}">
        <p14:creationId xmlns:p14="http://schemas.microsoft.com/office/powerpoint/2010/main" val="1200532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a:t>Cloud Models</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6991350" y="3962003"/>
            <a:ext cx="4179570" cy="365125"/>
          </a:xfrm>
        </p:spPr>
        <p:txBody>
          <a:bodyPr vert="horz" lIns="91440" tIns="45720" rIns="91440" bIns="45720" rtlCol="0" anchor="t">
            <a:normAutofit/>
          </a:bodyPr>
          <a:lstStyle/>
          <a:p>
            <a:endParaRPr lang="en-US"/>
          </a:p>
        </p:txBody>
      </p:sp>
    </p:spTree>
    <p:extLst>
      <p:ext uri="{BB962C8B-B14F-4D97-AF65-F5344CB8AC3E}">
        <p14:creationId xmlns:p14="http://schemas.microsoft.com/office/powerpoint/2010/main" val="379728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a:xfrm>
            <a:off x="4177388" y="1953298"/>
            <a:ext cx="3837223" cy="1590995"/>
          </a:xfrm>
        </p:spPr>
        <p:txBody>
          <a:bodyPr/>
          <a:lstStyle/>
          <a:p>
            <a:pPr algn="ctr"/>
            <a:r>
              <a:rPr lang="en-US" sz="4800"/>
              <a:t>THANK YOU</a:t>
            </a:r>
            <a:br>
              <a:rPr lang="en-US" sz="4800"/>
            </a:br>
            <a:endParaRPr lang="en-US" sz="1400"/>
          </a:p>
        </p:txBody>
      </p:sp>
      <p:sp>
        <p:nvSpPr>
          <p:cNvPr id="5" name="Footer Placeholder 4">
            <a:extLst>
              <a:ext uri="{FF2B5EF4-FFF2-40B4-BE49-F238E27FC236}">
                <a16:creationId xmlns:a16="http://schemas.microsoft.com/office/drawing/2014/main" id="{3990FA1B-5022-47AB-A0AE-8F5C5797997C}"/>
              </a:ext>
            </a:extLst>
          </p:cNvPr>
          <p:cNvSpPr>
            <a:spLocks noGrp="1"/>
          </p:cNvSpPr>
          <p:nvPr>
            <p:ph type="ftr" sz="quarter" idx="11"/>
          </p:nvPr>
        </p:nvSpPr>
        <p:spPr>
          <a:xfrm>
            <a:off x="6479721" y="6356350"/>
            <a:ext cx="2661557" cy="365125"/>
          </a:xfrm>
        </p:spPr>
        <p:txBody>
          <a:bodyPr/>
          <a:lstStyle/>
          <a:p>
            <a:r>
              <a:rPr lang="en-US"/>
              <a:t>ARCHITECTURE DESIGN</a:t>
            </a:r>
          </a:p>
        </p:txBody>
      </p:sp>
      <p:sp>
        <p:nvSpPr>
          <p:cNvPr id="6" name="Slide Number Placeholder 5">
            <a:extLst>
              <a:ext uri="{FF2B5EF4-FFF2-40B4-BE49-F238E27FC236}">
                <a16:creationId xmlns:a16="http://schemas.microsoft.com/office/drawing/2014/main" id="{4C127D99-645F-4FCF-9573-FDFE2A344FA9}"/>
              </a:ext>
            </a:extLst>
          </p:cNvPr>
          <p:cNvSpPr>
            <a:spLocks noGrp="1"/>
          </p:cNvSpPr>
          <p:nvPr>
            <p:ph type="sldNum" sz="quarter" idx="12"/>
          </p:nvPr>
        </p:nvSpPr>
        <p:spPr>
          <a:xfrm>
            <a:off x="9579428" y="6356350"/>
            <a:ext cx="1774371" cy="365125"/>
          </a:xfrm>
        </p:spPr>
        <p:txBody>
          <a:bodyPr/>
          <a:lstStyle/>
          <a:p>
            <a:fld id="{A49DFD55-3C28-40EF-9E31-A92D2E4017FF}" type="slidenum">
              <a:rPr lang="en-US" smtClean="0"/>
              <a:pPr/>
              <a:t>40</a:t>
            </a:fld>
            <a:endParaRPr lang="en-US"/>
          </a:p>
        </p:txBody>
      </p:sp>
      <p:sp>
        <p:nvSpPr>
          <p:cNvPr id="8" name="TextBox 7">
            <a:extLst>
              <a:ext uri="{FF2B5EF4-FFF2-40B4-BE49-F238E27FC236}">
                <a16:creationId xmlns:a16="http://schemas.microsoft.com/office/drawing/2014/main" id="{750E882B-30E8-22CA-A308-9B7BF5B31AE1}"/>
              </a:ext>
            </a:extLst>
          </p:cNvPr>
          <p:cNvSpPr txBox="1"/>
          <p:nvPr/>
        </p:nvSpPr>
        <p:spPr>
          <a:xfrm>
            <a:off x="6095999" y="3544293"/>
            <a:ext cx="375920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cap="all">
                <a:solidFill>
                  <a:srgbClr val="FFFFFF"/>
                </a:solidFill>
                <a:ea typeface="+mn-lt"/>
                <a:cs typeface="+mn-lt"/>
              </a:rPr>
              <a:t>- Priet, </a:t>
            </a:r>
            <a:r>
              <a:rPr lang="en-US" sz="1400" cap="all" err="1">
                <a:solidFill>
                  <a:srgbClr val="FFFFFF"/>
                </a:solidFill>
                <a:ea typeface="+mn-lt"/>
                <a:cs typeface="+mn-lt"/>
              </a:rPr>
              <a:t>Garvit</a:t>
            </a:r>
            <a:r>
              <a:rPr lang="en-US" sz="1400" cap="all">
                <a:solidFill>
                  <a:srgbClr val="FFFFFF"/>
                </a:solidFill>
                <a:ea typeface="+mn-lt"/>
                <a:cs typeface="+mn-lt"/>
              </a:rPr>
              <a:t>, Siddharth, </a:t>
            </a:r>
            <a:r>
              <a:rPr lang="en-US" sz="1400" cap="all" err="1">
                <a:solidFill>
                  <a:srgbClr val="FFFFFF"/>
                </a:solidFill>
                <a:ea typeface="+mn-lt"/>
                <a:cs typeface="+mn-lt"/>
              </a:rPr>
              <a:t>shreyansh</a:t>
            </a:r>
            <a:endParaRPr lang="en-US" sz="1400" cap="all">
              <a:solidFill>
                <a:srgbClr val="FFFFFF"/>
              </a:solidFill>
              <a:ea typeface="+mn-lt"/>
              <a:cs typeface="+mn-lt"/>
            </a:endParaRPr>
          </a:p>
        </p:txBody>
      </p:sp>
    </p:spTree>
    <p:extLst>
      <p:ext uri="{BB962C8B-B14F-4D97-AF65-F5344CB8AC3E}">
        <p14:creationId xmlns:p14="http://schemas.microsoft.com/office/powerpoint/2010/main" val="19697875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762301-F83A-4BEA-9D11-E6C99FB574A8}"/>
              </a:ext>
            </a:extLst>
          </p:cNvPr>
          <p:cNvSpPr>
            <a:spLocks noGrp="1"/>
          </p:cNvSpPr>
          <p:nvPr>
            <p:ph type="title"/>
          </p:nvPr>
        </p:nvSpPr>
        <p:spPr>
          <a:xfrm>
            <a:off x="838200" y="365125"/>
            <a:ext cx="10515600" cy="1325563"/>
          </a:xfrm>
        </p:spPr>
        <p:txBody>
          <a:bodyPr>
            <a:normAutofit/>
          </a:bodyPr>
          <a:lstStyle/>
          <a:p>
            <a:r>
              <a:rPr lang="en-US" sz="3200"/>
              <a:t>Amazon LAMBDA + S3 + EFS</a:t>
            </a:r>
          </a:p>
        </p:txBody>
      </p:sp>
      <p:graphicFrame>
        <p:nvGraphicFramePr>
          <p:cNvPr id="33" name="Content Placeholder 3" descr="Timeline Placeholder ">
            <a:extLst>
              <a:ext uri="{FF2B5EF4-FFF2-40B4-BE49-F238E27FC236}">
                <a16:creationId xmlns:a16="http://schemas.microsoft.com/office/drawing/2014/main" id="{7BC1F95D-CCD2-421B-B06B-706699FAAD5D}"/>
              </a:ext>
            </a:extLst>
          </p:cNvPr>
          <p:cNvGraphicFramePr>
            <a:graphicFrameLocks noGrp="1"/>
          </p:cNvGraphicFramePr>
          <p:nvPr>
            <p:ph type="dgm" sz="quarter" idx="15"/>
            <p:extLst>
              <p:ext uri="{D42A27DB-BD31-4B8C-83A1-F6EECF244321}">
                <p14:modId xmlns:p14="http://schemas.microsoft.com/office/powerpoint/2010/main" val="110800121"/>
              </p:ext>
            </p:extLst>
          </p:nvPr>
        </p:nvGraphicFramePr>
        <p:xfrm>
          <a:off x="838200" y="2111375"/>
          <a:ext cx="10515600" cy="37449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Footer Placeholder 6">
            <a:extLst>
              <a:ext uri="{FF2B5EF4-FFF2-40B4-BE49-F238E27FC236}">
                <a16:creationId xmlns:a16="http://schemas.microsoft.com/office/drawing/2014/main" id="{4E98E6AD-9D37-499C-898E-ED12AC36D31D}"/>
              </a:ext>
            </a:extLst>
          </p:cNvPr>
          <p:cNvSpPr>
            <a:spLocks noGrp="1"/>
          </p:cNvSpPr>
          <p:nvPr>
            <p:ph type="ftr" sz="quarter" idx="11"/>
          </p:nvPr>
        </p:nvSpPr>
        <p:spPr>
          <a:xfrm>
            <a:off x="4038600" y="6356350"/>
            <a:ext cx="4114800" cy="365125"/>
          </a:xfrm>
        </p:spPr>
        <p:txBody>
          <a:bodyPr/>
          <a:lstStyle/>
          <a:p>
            <a:r>
              <a:rPr lang="en-US"/>
              <a:t>ARCHITECTURE DESIGN</a:t>
            </a:r>
          </a:p>
        </p:txBody>
      </p:sp>
      <p:sp>
        <p:nvSpPr>
          <p:cNvPr id="8" name="Slide Number Placeholder 7">
            <a:extLst>
              <a:ext uri="{FF2B5EF4-FFF2-40B4-BE49-F238E27FC236}">
                <a16:creationId xmlns:a16="http://schemas.microsoft.com/office/drawing/2014/main" id="{92908AF9-2A07-4B50-BC13-471792106EC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a:t>
            </a:fld>
            <a:endParaRPr lang="en-US"/>
          </a:p>
        </p:txBody>
      </p:sp>
      <p:pic>
        <p:nvPicPr>
          <p:cNvPr id="21" name="Picture 20" descr="A diagram of software components&#10;&#10;Description automatically generated">
            <a:extLst>
              <a:ext uri="{FF2B5EF4-FFF2-40B4-BE49-F238E27FC236}">
                <a16:creationId xmlns:a16="http://schemas.microsoft.com/office/drawing/2014/main" id="{19D7E59E-446A-2D28-27EC-05D003A82EBF}"/>
              </a:ext>
            </a:extLst>
          </p:cNvPr>
          <p:cNvPicPr>
            <a:picLocks noChangeAspect="1"/>
          </p:cNvPicPr>
          <p:nvPr/>
        </p:nvPicPr>
        <p:blipFill>
          <a:blip r:embed="rId7"/>
          <a:stretch>
            <a:fillRect/>
          </a:stretch>
        </p:blipFill>
        <p:spPr>
          <a:xfrm>
            <a:off x="838200" y="1431691"/>
            <a:ext cx="10515600" cy="4674628"/>
          </a:xfrm>
          <a:prstGeom prst="rect">
            <a:avLst/>
          </a:prstGeom>
        </p:spPr>
      </p:pic>
    </p:spTree>
    <p:extLst>
      <p:ext uri="{BB962C8B-B14F-4D97-AF65-F5344CB8AC3E}">
        <p14:creationId xmlns:p14="http://schemas.microsoft.com/office/powerpoint/2010/main" val="210320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wipe(down)">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762301-F83A-4BEA-9D11-E6C99FB574A8}"/>
              </a:ext>
            </a:extLst>
          </p:cNvPr>
          <p:cNvSpPr>
            <a:spLocks noGrp="1"/>
          </p:cNvSpPr>
          <p:nvPr>
            <p:ph type="title"/>
          </p:nvPr>
        </p:nvSpPr>
        <p:spPr>
          <a:xfrm>
            <a:off x="838200" y="365125"/>
            <a:ext cx="10515600" cy="1325563"/>
          </a:xfrm>
        </p:spPr>
        <p:txBody>
          <a:bodyPr>
            <a:normAutofit/>
          </a:bodyPr>
          <a:lstStyle/>
          <a:p>
            <a:r>
              <a:rPr lang="en-US" sz="3200"/>
              <a:t>Amazon LAMBDA + S3 + EFS</a:t>
            </a:r>
          </a:p>
        </p:txBody>
      </p:sp>
      <p:sp>
        <p:nvSpPr>
          <p:cNvPr id="7" name="Footer Placeholder 6">
            <a:extLst>
              <a:ext uri="{FF2B5EF4-FFF2-40B4-BE49-F238E27FC236}">
                <a16:creationId xmlns:a16="http://schemas.microsoft.com/office/drawing/2014/main" id="{4E98E6AD-9D37-499C-898E-ED12AC36D31D}"/>
              </a:ext>
            </a:extLst>
          </p:cNvPr>
          <p:cNvSpPr>
            <a:spLocks noGrp="1"/>
          </p:cNvSpPr>
          <p:nvPr>
            <p:ph type="ftr" sz="quarter" idx="11"/>
          </p:nvPr>
        </p:nvSpPr>
        <p:spPr>
          <a:xfrm>
            <a:off x="4038600" y="6356350"/>
            <a:ext cx="4114800" cy="365125"/>
          </a:xfrm>
        </p:spPr>
        <p:txBody>
          <a:bodyPr/>
          <a:lstStyle/>
          <a:p>
            <a:r>
              <a:rPr lang="en-US"/>
              <a:t>ARCHITECTURE DESIGN</a:t>
            </a:r>
          </a:p>
        </p:txBody>
      </p:sp>
      <p:sp>
        <p:nvSpPr>
          <p:cNvPr id="8" name="Slide Number Placeholder 7">
            <a:extLst>
              <a:ext uri="{FF2B5EF4-FFF2-40B4-BE49-F238E27FC236}">
                <a16:creationId xmlns:a16="http://schemas.microsoft.com/office/drawing/2014/main" id="{92908AF9-2A07-4B50-BC13-471792106EC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a:t>
            </a:fld>
            <a:endParaRPr lang="en-US"/>
          </a:p>
        </p:txBody>
      </p:sp>
      <p:sp>
        <p:nvSpPr>
          <p:cNvPr id="5" name="TextBox 4">
            <a:extLst>
              <a:ext uri="{FF2B5EF4-FFF2-40B4-BE49-F238E27FC236}">
                <a16:creationId xmlns:a16="http://schemas.microsoft.com/office/drawing/2014/main" id="{A8073080-53D3-4E09-9DF8-19DAD7F7F7C7}"/>
              </a:ext>
            </a:extLst>
          </p:cNvPr>
          <p:cNvSpPr txBox="1"/>
          <p:nvPr/>
        </p:nvSpPr>
        <p:spPr>
          <a:xfrm>
            <a:off x="1401233" y="2014597"/>
            <a:ext cx="9389533" cy="3970318"/>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a:solidFill>
                  <a:srgbClr val="000000"/>
                </a:solidFill>
                <a:latin typeface="Arial"/>
                <a:cs typeface="Arial"/>
              </a:rPr>
              <a:t>Simple and cost-effective. Charges will be applicable as per inferences.</a:t>
            </a:r>
          </a:p>
          <a:p>
            <a:pPr marL="285750" indent="-285750">
              <a:buFont typeface="Arial" panose="020B0604020202020204" pitchFamily="34" charset="0"/>
              <a:buChar char="•"/>
            </a:pPr>
            <a:endParaRPr lang="en-US">
              <a:solidFill>
                <a:srgbClr val="000000"/>
              </a:solidFill>
              <a:latin typeface="Arial"/>
              <a:cs typeface="Arial"/>
            </a:endParaRPr>
          </a:p>
          <a:p>
            <a:pPr marL="285750" indent="-285750">
              <a:buFont typeface="Arial" panose="020B0604020202020204" pitchFamily="34" charset="0"/>
              <a:buChar char="•"/>
            </a:pPr>
            <a:r>
              <a:rPr lang="en-US">
                <a:solidFill>
                  <a:srgbClr val="000000"/>
                </a:solidFill>
                <a:latin typeface="Arial"/>
                <a:cs typeface="Arial"/>
              </a:rPr>
              <a:t>Due to the complexity of deploying a pre-trained model on </a:t>
            </a:r>
            <a:r>
              <a:rPr lang="en-US" err="1">
                <a:solidFill>
                  <a:srgbClr val="000000"/>
                </a:solidFill>
                <a:latin typeface="Arial"/>
                <a:cs typeface="Arial"/>
              </a:rPr>
              <a:t>Sagemaker</a:t>
            </a:r>
            <a:r>
              <a:rPr lang="en-US">
                <a:solidFill>
                  <a:srgbClr val="000000"/>
                </a:solidFill>
                <a:latin typeface="Arial"/>
                <a:cs typeface="Arial"/>
              </a:rPr>
              <a:t> and its high cost, we would prefer to deploy on lambda + S3 now, and when monitoring and more scaling is required, we can add </a:t>
            </a:r>
            <a:r>
              <a:rPr lang="en-US" err="1">
                <a:solidFill>
                  <a:srgbClr val="000000"/>
                </a:solidFill>
                <a:latin typeface="Arial"/>
                <a:cs typeface="Arial"/>
              </a:rPr>
              <a:t>Sagemaker</a:t>
            </a:r>
            <a:r>
              <a:rPr lang="en-US">
                <a:solidFill>
                  <a:srgbClr val="000000"/>
                </a:solidFill>
                <a:latin typeface="Arial"/>
                <a:cs typeface="Arial"/>
              </a:rPr>
              <a:t> to our architecture.</a:t>
            </a:r>
          </a:p>
          <a:p>
            <a:endParaRPr lang="en-US">
              <a:solidFill>
                <a:srgbClr val="000000"/>
              </a:solidFill>
              <a:latin typeface="Arial"/>
              <a:cs typeface="Arial"/>
            </a:endParaRPr>
          </a:p>
          <a:p>
            <a:pPr marL="285750" indent="-285750">
              <a:buFont typeface="Arial" panose="020B0604020202020204" pitchFamily="34" charset="0"/>
              <a:buChar char="•"/>
            </a:pPr>
            <a:r>
              <a:rPr lang="en-US">
                <a:solidFill>
                  <a:srgbClr val="000000"/>
                </a:solidFill>
                <a:latin typeface="Arial"/>
                <a:cs typeface="Arial"/>
              </a:rPr>
              <a:t>Pros: Simple &amp; best suitable for our current situation, cost-efficient (as per inference) &amp; easy to handle. (We can switch to </a:t>
            </a:r>
            <a:r>
              <a:rPr lang="en-US" err="1">
                <a:solidFill>
                  <a:srgbClr val="000000"/>
                </a:solidFill>
                <a:latin typeface="Arial"/>
                <a:cs typeface="Arial"/>
              </a:rPr>
              <a:t>Sagemaker</a:t>
            </a:r>
            <a:r>
              <a:rPr lang="en-US">
                <a:solidFill>
                  <a:srgbClr val="000000"/>
                </a:solidFill>
                <a:latin typeface="Arial"/>
                <a:cs typeface="Arial"/>
              </a:rPr>
              <a:t> whenever required)</a:t>
            </a:r>
          </a:p>
          <a:p>
            <a:pPr marL="285750" indent="-285750">
              <a:buFont typeface="Arial" panose="020B0604020202020204" pitchFamily="34" charset="0"/>
              <a:buChar char="•"/>
            </a:pPr>
            <a:endParaRPr lang="en-US">
              <a:solidFill>
                <a:srgbClr val="000000"/>
              </a:solidFill>
              <a:latin typeface="Arial"/>
              <a:cs typeface="Arial"/>
            </a:endParaRPr>
          </a:p>
          <a:p>
            <a:pPr marL="285750" indent="-285750">
              <a:buFont typeface="Arial" panose="020B0604020202020204" pitchFamily="34" charset="0"/>
              <a:buChar char="•"/>
            </a:pPr>
            <a:r>
              <a:rPr lang="en-US">
                <a:solidFill>
                  <a:srgbClr val="000000"/>
                </a:solidFill>
                <a:latin typeface="Arial"/>
                <a:cs typeface="Arial"/>
              </a:rPr>
              <a:t>Cons: Less automatic </a:t>
            </a:r>
            <a:r>
              <a:rPr lang="en-US" err="1">
                <a:solidFill>
                  <a:srgbClr val="000000"/>
                </a:solidFill>
                <a:latin typeface="Arial"/>
                <a:cs typeface="Arial"/>
              </a:rPr>
              <a:t>MLOps</a:t>
            </a:r>
            <a:r>
              <a:rPr lang="en-US">
                <a:solidFill>
                  <a:srgbClr val="000000"/>
                </a:solidFill>
                <a:latin typeface="Arial"/>
                <a:cs typeface="Arial"/>
              </a:rPr>
              <a:t> functionalities available, also less scalable than </a:t>
            </a:r>
            <a:r>
              <a:rPr lang="en-US" err="1">
                <a:solidFill>
                  <a:srgbClr val="000000"/>
                </a:solidFill>
                <a:latin typeface="Arial"/>
                <a:cs typeface="Arial"/>
              </a:rPr>
              <a:t>sagemaker</a:t>
            </a:r>
            <a:r>
              <a:rPr lang="en-US">
                <a:solidFill>
                  <a:srgbClr val="000000"/>
                </a:solidFill>
                <a:latin typeface="Arial"/>
                <a:cs typeface="Arial"/>
              </a:rPr>
              <a:t>. Manual handling of the retraining process</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IN"/>
          </a:p>
        </p:txBody>
      </p:sp>
    </p:spTree>
    <p:extLst>
      <p:ext uri="{BB962C8B-B14F-4D97-AF65-F5344CB8AC3E}">
        <p14:creationId xmlns:p14="http://schemas.microsoft.com/office/powerpoint/2010/main" val="2896385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37F99-6889-4D70-3E3D-50F752C5AB66}"/>
              </a:ext>
            </a:extLst>
          </p:cNvPr>
          <p:cNvSpPr>
            <a:spLocks noGrp="1"/>
          </p:cNvSpPr>
          <p:nvPr>
            <p:ph type="title"/>
          </p:nvPr>
        </p:nvSpPr>
        <p:spPr/>
        <p:txBody>
          <a:bodyPr>
            <a:normAutofit/>
          </a:bodyPr>
          <a:lstStyle/>
          <a:p>
            <a:r>
              <a:rPr lang="en-US" sz="3200"/>
              <a:t>Google Cloud function</a:t>
            </a:r>
          </a:p>
        </p:txBody>
      </p:sp>
      <p:sp>
        <p:nvSpPr>
          <p:cNvPr id="4" name="Footer Placeholder 3">
            <a:extLst>
              <a:ext uri="{FF2B5EF4-FFF2-40B4-BE49-F238E27FC236}">
                <a16:creationId xmlns:a16="http://schemas.microsoft.com/office/drawing/2014/main" id="{CDF2B87D-CF35-681C-864B-C77F36587EB1}"/>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C90D8EEC-005A-C68A-6956-A4C567118232}"/>
              </a:ext>
            </a:extLst>
          </p:cNvPr>
          <p:cNvSpPr>
            <a:spLocks noGrp="1"/>
          </p:cNvSpPr>
          <p:nvPr>
            <p:ph type="sldNum" sz="quarter" idx="12"/>
          </p:nvPr>
        </p:nvSpPr>
        <p:spPr/>
        <p:txBody>
          <a:bodyPr/>
          <a:lstStyle/>
          <a:p>
            <a:fld id="{A49DFD55-3C28-40EF-9E31-A92D2E4017FF}" type="slidenum">
              <a:rPr lang="en-US" smtClean="0"/>
              <a:pPr/>
              <a:t>7</a:t>
            </a:fld>
            <a:endParaRPr lang="en-US"/>
          </a:p>
        </p:txBody>
      </p:sp>
      <p:sp>
        <p:nvSpPr>
          <p:cNvPr id="6" name="TextBox 5">
            <a:extLst>
              <a:ext uri="{FF2B5EF4-FFF2-40B4-BE49-F238E27FC236}">
                <a16:creationId xmlns:a16="http://schemas.microsoft.com/office/drawing/2014/main" id="{58BF3CF2-7282-B020-B7C8-7EE558ECCDF4}"/>
              </a:ext>
            </a:extLst>
          </p:cNvPr>
          <p:cNvSpPr txBox="1"/>
          <p:nvPr/>
        </p:nvSpPr>
        <p:spPr>
          <a:xfrm>
            <a:off x="1363132" y="1690687"/>
            <a:ext cx="9753601" cy="37849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panose="020B0604020202020204" pitchFamily="34" charset="0"/>
              <a:buChar char="•"/>
            </a:pPr>
            <a:r>
              <a:rPr lang="en-US">
                <a:solidFill>
                  <a:srgbClr val="000000"/>
                </a:solidFill>
                <a:latin typeface="Arial"/>
                <a:cs typeface="Arial"/>
              </a:rPr>
              <a:t>Step 1- Training the model on your local machine. </a:t>
            </a:r>
          </a:p>
          <a:p>
            <a:pPr marL="285750" indent="-285750">
              <a:lnSpc>
                <a:spcPct val="150000"/>
              </a:lnSpc>
              <a:buFont typeface="Arial" panose="020B0604020202020204" pitchFamily="34" charset="0"/>
              <a:buChar char="•"/>
            </a:pPr>
            <a:r>
              <a:rPr lang="en-US">
                <a:solidFill>
                  <a:srgbClr val="000000"/>
                </a:solidFill>
                <a:latin typeface="Arial"/>
                <a:cs typeface="Arial"/>
              </a:rPr>
              <a:t>Step 2- Creating a new Google Cloud Project.</a:t>
            </a:r>
          </a:p>
          <a:p>
            <a:pPr marL="285750" indent="-285750">
              <a:lnSpc>
                <a:spcPct val="150000"/>
              </a:lnSpc>
              <a:buFont typeface="Arial" panose="020B0604020202020204" pitchFamily="34" charset="0"/>
              <a:buChar char="•"/>
            </a:pPr>
            <a:r>
              <a:rPr lang="en-US">
                <a:solidFill>
                  <a:srgbClr val="000000"/>
                </a:solidFill>
                <a:latin typeface="Arial"/>
                <a:cs typeface="Arial"/>
              </a:rPr>
              <a:t>Step 3- Storing the pre-trained model in a Google Cloud Storage.</a:t>
            </a:r>
          </a:p>
          <a:p>
            <a:pPr marL="285750" indent="-285750">
              <a:lnSpc>
                <a:spcPct val="150000"/>
              </a:lnSpc>
              <a:buFont typeface="Arial" panose="020B0604020202020204" pitchFamily="34" charset="0"/>
              <a:buChar char="•"/>
            </a:pPr>
            <a:r>
              <a:rPr lang="en-US">
                <a:solidFill>
                  <a:srgbClr val="000000"/>
                </a:solidFill>
                <a:latin typeface="Arial"/>
                <a:cs typeface="Arial"/>
              </a:rPr>
              <a:t>Step 4- Writing the Google Cloud Function for deployment</a:t>
            </a:r>
          </a:p>
          <a:p>
            <a:pPr marL="285750" indent="-285750">
              <a:lnSpc>
                <a:spcPct val="150000"/>
              </a:lnSpc>
              <a:buFont typeface="Arial" panose="020B0604020202020204" pitchFamily="34" charset="0"/>
              <a:buChar char="•"/>
            </a:pPr>
            <a:r>
              <a:rPr lang="en-US">
                <a:solidFill>
                  <a:srgbClr val="000000"/>
                </a:solidFill>
                <a:latin typeface="Arial"/>
                <a:cs typeface="Arial"/>
              </a:rPr>
              <a:t>Quite similar to lambda function architecture.</a:t>
            </a:r>
          </a:p>
          <a:p>
            <a:pPr marL="285750" indent="-285750">
              <a:lnSpc>
                <a:spcPct val="150000"/>
              </a:lnSpc>
              <a:buFont typeface="Arial" panose="020B0604020202020204" pitchFamily="34" charset="0"/>
              <a:buChar char="•"/>
            </a:pPr>
            <a:r>
              <a:rPr lang="en-US">
                <a:solidFill>
                  <a:srgbClr val="000000"/>
                </a:solidFill>
                <a:latin typeface="Arial"/>
                <a:cs typeface="Arial"/>
              </a:rPr>
              <a:t>Pros: simple and easy to use like lambda with S3 &amp; cost efficient</a:t>
            </a:r>
          </a:p>
          <a:p>
            <a:pPr marL="285750" indent="-285750">
              <a:lnSpc>
                <a:spcPct val="150000"/>
              </a:lnSpc>
              <a:buFont typeface="Arial" panose="020B0604020202020204" pitchFamily="34" charset="0"/>
              <a:buChar char="•"/>
            </a:pPr>
            <a:r>
              <a:rPr lang="en-US">
                <a:solidFill>
                  <a:srgbClr val="000000"/>
                </a:solidFill>
                <a:latin typeface="Arial"/>
                <a:cs typeface="Arial"/>
              </a:rPr>
              <a:t>Cons: Will need manual implementation to retrain model.</a:t>
            </a:r>
          </a:p>
          <a:p>
            <a:pPr marL="285750" indent="-285750">
              <a:lnSpc>
                <a:spcPct val="150000"/>
              </a:lnSpc>
              <a:buFont typeface="Arial" panose="020B0604020202020204" pitchFamily="34" charset="0"/>
              <a:buChar char="•"/>
            </a:pPr>
            <a:r>
              <a:rPr lang="en-US">
                <a:solidFill>
                  <a:srgbClr val="000000"/>
                </a:solidFill>
                <a:latin typeface="Arial"/>
                <a:cs typeface="Arial"/>
              </a:rPr>
              <a:t>Others Cloud Services by Google: EC2, Google App engine, Vertex AI etc.</a:t>
            </a:r>
          </a:p>
          <a:p>
            <a:pPr>
              <a:lnSpc>
                <a:spcPct val="150000"/>
              </a:lnSpc>
            </a:pPr>
            <a:endParaRPr lang="en-US"/>
          </a:p>
        </p:txBody>
      </p:sp>
    </p:spTree>
    <p:extLst>
      <p:ext uri="{BB962C8B-B14F-4D97-AF65-F5344CB8AC3E}">
        <p14:creationId xmlns:p14="http://schemas.microsoft.com/office/powerpoint/2010/main" val="1923754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CDF2B87D-CF35-681C-864B-C77F36587EB1}"/>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C90D8EEC-005A-C68A-6956-A4C567118232}"/>
              </a:ext>
            </a:extLst>
          </p:cNvPr>
          <p:cNvSpPr>
            <a:spLocks noGrp="1"/>
          </p:cNvSpPr>
          <p:nvPr>
            <p:ph type="sldNum" sz="quarter" idx="12"/>
          </p:nvPr>
        </p:nvSpPr>
        <p:spPr/>
        <p:txBody>
          <a:bodyPr/>
          <a:lstStyle/>
          <a:p>
            <a:fld id="{A49DFD55-3C28-40EF-9E31-A92D2E4017FF}" type="slidenum">
              <a:rPr lang="en-US" smtClean="0"/>
              <a:pPr/>
              <a:t>8</a:t>
            </a:fld>
            <a:endParaRPr lang="en-US"/>
          </a:p>
        </p:txBody>
      </p:sp>
      <p:pic>
        <p:nvPicPr>
          <p:cNvPr id="3" name="Picture 2" descr="A screenshot of a website&#10;&#10;Description automatically generated">
            <a:extLst>
              <a:ext uri="{FF2B5EF4-FFF2-40B4-BE49-F238E27FC236}">
                <a16:creationId xmlns:a16="http://schemas.microsoft.com/office/drawing/2014/main" id="{C93E3361-D4DD-0863-F4BC-3BCEC0569C75}"/>
              </a:ext>
            </a:extLst>
          </p:cNvPr>
          <p:cNvPicPr>
            <a:picLocks noChangeAspect="1"/>
          </p:cNvPicPr>
          <p:nvPr/>
        </p:nvPicPr>
        <p:blipFill>
          <a:blip r:embed="rId2"/>
          <a:stretch>
            <a:fillRect/>
          </a:stretch>
        </p:blipFill>
        <p:spPr>
          <a:xfrm>
            <a:off x="1196051" y="220004"/>
            <a:ext cx="10446152" cy="4701083"/>
          </a:xfrm>
          <a:prstGeom prst="rect">
            <a:avLst/>
          </a:prstGeom>
        </p:spPr>
      </p:pic>
      <p:pic>
        <p:nvPicPr>
          <p:cNvPr id="9" name="Picture 8" descr="A blue hexagon with white text and black shield&#10;&#10;Description automatically generated">
            <a:extLst>
              <a:ext uri="{FF2B5EF4-FFF2-40B4-BE49-F238E27FC236}">
                <a16:creationId xmlns:a16="http://schemas.microsoft.com/office/drawing/2014/main" id="{559EA4AA-3521-EE0F-D4CB-61FD006EF21E}"/>
              </a:ext>
            </a:extLst>
          </p:cNvPr>
          <p:cNvPicPr>
            <a:picLocks noChangeAspect="1"/>
          </p:cNvPicPr>
          <p:nvPr/>
        </p:nvPicPr>
        <p:blipFill>
          <a:blip r:embed="rId3"/>
          <a:stretch>
            <a:fillRect/>
          </a:stretch>
        </p:blipFill>
        <p:spPr>
          <a:xfrm>
            <a:off x="3228131" y="4916768"/>
            <a:ext cx="5745384" cy="1770083"/>
          </a:xfrm>
          <a:prstGeom prst="rect">
            <a:avLst/>
          </a:prstGeom>
        </p:spPr>
      </p:pic>
      <p:sp>
        <p:nvSpPr>
          <p:cNvPr id="10" name="TextBox 9">
            <a:extLst>
              <a:ext uri="{FF2B5EF4-FFF2-40B4-BE49-F238E27FC236}">
                <a16:creationId xmlns:a16="http://schemas.microsoft.com/office/drawing/2014/main" id="{2831753B-BE08-A39E-7BD1-0030BB105559}"/>
              </a:ext>
            </a:extLst>
          </p:cNvPr>
          <p:cNvSpPr txBox="1"/>
          <p:nvPr/>
        </p:nvSpPr>
        <p:spPr>
          <a:xfrm>
            <a:off x="1626820" y="5423987"/>
            <a:ext cx="12867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hlinkClick r:id="rId4"/>
              </a:rPr>
              <a:t>Webpage</a:t>
            </a:r>
            <a:endParaRPr lang="en-US"/>
          </a:p>
        </p:txBody>
      </p:sp>
    </p:spTree>
    <p:extLst>
      <p:ext uri="{BB962C8B-B14F-4D97-AF65-F5344CB8AC3E}">
        <p14:creationId xmlns:p14="http://schemas.microsoft.com/office/powerpoint/2010/main" val="9461029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CDF2B87D-CF35-681C-864B-C77F36587EB1}"/>
              </a:ext>
            </a:extLst>
          </p:cNvPr>
          <p:cNvSpPr>
            <a:spLocks noGrp="1"/>
          </p:cNvSpPr>
          <p:nvPr>
            <p:ph type="ftr" sz="quarter" idx="11"/>
          </p:nvPr>
        </p:nvSpPr>
        <p:spPr/>
        <p:txBody>
          <a:bodyPr/>
          <a:lstStyle/>
          <a:p>
            <a:r>
              <a:rPr lang="en-US"/>
              <a:t>ARCHITECTURE DESIGN</a:t>
            </a:r>
          </a:p>
        </p:txBody>
      </p:sp>
      <p:sp>
        <p:nvSpPr>
          <p:cNvPr id="5" name="Slide Number Placeholder 4">
            <a:extLst>
              <a:ext uri="{FF2B5EF4-FFF2-40B4-BE49-F238E27FC236}">
                <a16:creationId xmlns:a16="http://schemas.microsoft.com/office/drawing/2014/main" id="{C90D8EEC-005A-C68A-6956-A4C567118232}"/>
              </a:ext>
            </a:extLst>
          </p:cNvPr>
          <p:cNvSpPr>
            <a:spLocks noGrp="1"/>
          </p:cNvSpPr>
          <p:nvPr>
            <p:ph type="sldNum" sz="quarter" idx="12"/>
          </p:nvPr>
        </p:nvSpPr>
        <p:spPr/>
        <p:txBody>
          <a:bodyPr/>
          <a:lstStyle/>
          <a:p>
            <a:fld id="{A49DFD55-3C28-40EF-9E31-A92D2E4017FF}" type="slidenum">
              <a:rPr lang="en-US" smtClean="0"/>
              <a:pPr/>
              <a:t>9</a:t>
            </a:fld>
            <a:endParaRPr lang="en-US"/>
          </a:p>
        </p:txBody>
      </p:sp>
      <p:sp>
        <p:nvSpPr>
          <p:cNvPr id="10" name="TextBox 9">
            <a:extLst>
              <a:ext uri="{FF2B5EF4-FFF2-40B4-BE49-F238E27FC236}">
                <a16:creationId xmlns:a16="http://schemas.microsoft.com/office/drawing/2014/main" id="{2831753B-BE08-A39E-7BD1-0030BB105559}"/>
              </a:ext>
            </a:extLst>
          </p:cNvPr>
          <p:cNvSpPr txBox="1"/>
          <p:nvPr/>
        </p:nvSpPr>
        <p:spPr>
          <a:xfrm>
            <a:off x="8774187" y="504746"/>
            <a:ext cx="12867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hlinkClick r:id="rId2"/>
              </a:rPr>
              <a:t>Webpage</a:t>
            </a:r>
            <a:endParaRPr lang="en-US"/>
          </a:p>
        </p:txBody>
      </p:sp>
      <p:sp>
        <p:nvSpPr>
          <p:cNvPr id="2" name="TextBox 1">
            <a:extLst>
              <a:ext uri="{FF2B5EF4-FFF2-40B4-BE49-F238E27FC236}">
                <a16:creationId xmlns:a16="http://schemas.microsoft.com/office/drawing/2014/main" id="{3DBEFEBE-70F4-9BD0-E895-0789F6776389}"/>
              </a:ext>
            </a:extLst>
          </p:cNvPr>
          <p:cNvSpPr txBox="1"/>
          <p:nvPr/>
        </p:nvSpPr>
        <p:spPr>
          <a:xfrm>
            <a:off x="2940690" y="434492"/>
            <a:ext cx="557899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t>GOOGLE CLOUD FUNCTION FREE TIER</a:t>
            </a:r>
          </a:p>
        </p:txBody>
      </p:sp>
      <p:pic>
        <p:nvPicPr>
          <p:cNvPr id="6" name="Picture 5" descr="A white background with black text&#10;&#10;Description automatically generated">
            <a:extLst>
              <a:ext uri="{FF2B5EF4-FFF2-40B4-BE49-F238E27FC236}">
                <a16:creationId xmlns:a16="http://schemas.microsoft.com/office/drawing/2014/main" id="{8E6232CA-6097-497E-A73E-EBFAE3F3AE69}"/>
              </a:ext>
            </a:extLst>
          </p:cNvPr>
          <p:cNvPicPr>
            <a:picLocks noChangeAspect="1"/>
          </p:cNvPicPr>
          <p:nvPr/>
        </p:nvPicPr>
        <p:blipFill>
          <a:blip r:embed="rId3"/>
          <a:stretch>
            <a:fillRect/>
          </a:stretch>
        </p:blipFill>
        <p:spPr>
          <a:xfrm>
            <a:off x="1443882" y="1547692"/>
            <a:ext cx="9439275" cy="2219325"/>
          </a:xfrm>
          <a:prstGeom prst="rect">
            <a:avLst/>
          </a:prstGeom>
        </p:spPr>
      </p:pic>
      <p:sp>
        <p:nvSpPr>
          <p:cNvPr id="7" name="TextBox 6">
            <a:extLst>
              <a:ext uri="{FF2B5EF4-FFF2-40B4-BE49-F238E27FC236}">
                <a16:creationId xmlns:a16="http://schemas.microsoft.com/office/drawing/2014/main" id="{33D1F0EE-DCE9-13DC-7EFA-F1B66F5FF39C}"/>
              </a:ext>
            </a:extLst>
          </p:cNvPr>
          <p:cNvSpPr txBox="1"/>
          <p:nvPr/>
        </p:nvSpPr>
        <p:spPr>
          <a:xfrm>
            <a:off x="1492080" y="4052409"/>
            <a:ext cx="708370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alibri"/>
              <a:buChar char="-"/>
            </a:pPr>
            <a:r>
              <a:rPr lang="en-US"/>
              <a:t>Monthly 2 million requests are free.</a:t>
            </a:r>
          </a:p>
          <a:p>
            <a:pPr marL="285750" indent="-285750">
              <a:buFont typeface="Calibri"/>
              <a:buChar char="-"/>
            </a:pPr>
            <a:r>
              <a:rPr lang="en-US"/>
              <a:t>400,000 GB-seconds and 200,000 GHz-Seconds computation is free</a:t>
            </a:r>
          </a:p>
        </p:txBody>
      </p:sp>
    </p:spTree>
    <p:extLst>
      <p:ext uri="{BB962C8B-B14F-4D97-AF65-F5344CB8AC3E}">
        <p14:creationId xmlns:p14="http://schemas.microsoft.com/office/powerpoint/2010/main" val="2737285727"/>
      </p:ext>
    </p:extLst>
  </p:cSld>
  <p:clrMapOvr>
    <a:masterClrMapping/>
  </p:clrMapOvr>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presentation" id="{11346FDE-2DA4-453A-ACF7-41117CE5C235}" vid="{A628C74B-DC45-4C37-9A15-B37206CA45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6B67E5E76DFA047917598CC27552B8F" ma:contentTypeVersion="16" ma:contentTypeDescription="Create a new document." ma:contentTypeScope="" ma:versionID="aa466905a10a6c15b843fda4c077e531">
  <xsd:schema xmlns:xsd="http://www.w3.org/2001/XMLSchema" xmlns:xs="http://www.w3.org/2001/XMLSchema" xmlns:p="http://schemas.microsoft.com/office/2006/metadata/properties" xmlns:ns3="886d4d38-8e38-4612-b838-4a4a7f53a24c" xmlns:ns4="aaccab56-0341-49fa-8608-ca5ad54e6053" targetNamespace="http://schemas.microsoft.com/office/2006/metadata/properties" ma:root="true" ma:fieldsID="bd1043cefb30637d7fe2ba83e4d677cb" ns3:_="" ns4:_="">
    <xsd:import namespace="886d4d38-8e38-4612-b838-4a4a7f53a24c"/>
    <xsd:import namespace="aaccab56-0341-49fa-8608-ca5ad54e6053"/>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AutoTags" minOccurs="0"/>
                <xsd:element ref="ns3:MediaServiceGenerationTime" minOccurs="0"/>
                <xsd:element ref="ns3:MediaServiceEventHashCode" minOccurs="0"/>
                <xsd:element ref="ns3:MediaServiceDateTaken" minOccurs="0"/>
                <xsd:element ref="ns3:MediaServiceOCR" minOccurs="0"/>
                <xsd:element ref="ns3:MediaServiceLocation" minOccurs="0"/>
                <xsd:element ref="ns3:MediaLengthInSeconds" minOccurs="0"/>
                <xsd:element ref="ns3:_activity" minOccurs="0"/>
                <xsd:element ref="ns4:SharedWithUsers" minOccurs="0"/>
                <xsd:element ref="ns4:SharedWithDetails" minOccurs="0"/>
                <xsd:element ref="ns4:SharingHintHash"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86d4d38-8e38-4612-b838-4a4a7f53a24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dexed="true" ma:internalName="MediaServiceLocatio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_activity" ma:index="18" nillable="true" ma:displayName="_activity" ma:hidden="true" ma:internalName="_activity">
      <xsd:simpleType>
        <xsd:restriction base="dms:Note"/>
      </xsd:simpleType>
    </xsd:element>
    <xsd:element name="MediaServiceObjectDetectorVersions" ma:index="22" nillable="true" ma:displayName="MediaServiceObjectDetectorVersions" ma:description="" ma:hidden="true" ma:indexed="true" ma:internalName="MediaServiceObjectDetectorVersions"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accab56-0341-49fa-8608-ca5ad54e6053"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SharingHintHash" ma:index="2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886d4d38-8e38-4612-b838-4a4a7f53a24c" xsi:nil="true"/>
  </documentManagement>
</p:properties>
</file>

<file path=customXml/itemProps1.xml><?xml version="1.0" encoding="utf-8"?>
<ds:datastoreItem xmlns:ds="http://schemas.openxmlformats.org/officeDocument/2006/customXml" ds:itemID="{54AFCC36-90FC-4B60-BEDF-AD0452A61481}">
  <ds:schemaRefs>
    <ds:schemaRef ds:uri="886d4d38-8e38-4612-b838-4a4a7f53a24c"/>
    <ds:schemaRef ds:uri="aaccab56-0341-49fa-8608-ca5ad54e605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BD5826B4-4DD2-4A9B-8D6D-E91CF9C2316C}">
  <ds:schemaRefs>
    <ds:schemaRef ds:uri="http://schemas.microsoft.com/sharepoint/v3/contenttype/forms"/>
  </ds:schemaRefs>
</ds:datastoreItem>
</file>

<file path=customXml/itemProps3.xml><?xml version="1.0" encoding="utf-8"?>
<ds:datastoreItem xmlns:ds="http://schemas.openxmlformats.org/officeDocument/2006/customXml" ds:itemID="{4CC7F809-A434-4A8D-A127-1C50C2DB3890}">
  <ds:schemaRefs>
    <ds:schemaRef ds:uri="886d4d38-8e38-4612-b838-4a4a7f53a24c"/>
    <ds:schemaRef ds:uri="aaccab56-0341-49fa-8608-ca5ad54e605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{8C9D159E-D730-4118-B445-1DA83E1062F5}tf67328976_win32</Template>
  <Application>Microsoft Office PowerPoint</Application>
  <PresentationFormat>Widescreen</PresentationFormat>
  <Slides>40</Slides>
  <Notes>0</Notes>
  <HiddenSlides>0</HiddenSlide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Office Theme</vt:lpstr>
      <vt:lpstr>Architecture design</vt:lpstr>
      <vt:lpstr>AGENDA</vt:lpstr>
      <vt:lpstr>INTRODUCTION</vt:lpstr>
      <vt:lpstr>Cloud Models</vt:lpstr>
      <vt:lpstr>Amazon LAMBDA + S3 + EFS</vt:lpstr>
      <vt:lpstr>Amazon LAMBDA + S3 + EFS</vt:lpstr>
      <vt:lpstr>Google Cloud function</vt:lpstr>
      <vt:lpstr>PowerPoint Presentation</vt:lpstr>
      <vt:lpstr>PowerPoint Presentation</vt:lpstr>
      <vt:lpstr>PowerPoint Presentation</vt:lpstr>
      <vt:lpstr>Google Cloud function VS AWS LAMBDA</vt:lpstr>
      <vt:lpstr>Google Cloud function VS AWS LAMBDA</vt:lpstr>
      <vt:lpstr>AMAZON Sagemaker</vt:lpstr>
      <vt:lpstr>AMAZON SAGEMAKER</vt:lpstr>
      <vt:lpstr>Amazon Sagemaker script mode</vt:lpstr>
      <vt:lpstr>AMAZON SAGEMAKER SCRIPT MODE </vt:lpstr>
      <vt:lpstr>Other alternatives</vt:lpstr>
      <vt:lpstr>Google App ENGINE(GAE)</vt:lpstr>
      <vt:lpstr>Costing</vt:lpstr>
      <vt:lpstr>Sagemaker PRicing (notebook) </vt:lpstr>
      <vt:lpstr>Costing</vt:lpstr>
      <vt:lpstr>Costing</vt:lpstr>
      <vt:lpstr>Costing</vt:lpstr>
      <vt:lpstr>Lambda PRicing (Lambda function )</vt:lpstr>
      <vt:lpstr>Lambda PRicing (s3 storage) </vt:lpstr>
      <vt:lpstr>Lambda PRicing (s3 Data transfer) </vt:lpstr>
      <vt:lpstr>Lambda PRicing (ecr container) </vt:lpstr>
      <vt:lpstr>Lambda PRicing (EFS) </vt:lpstr>
      <vt:lpstr>Lambda PRicing (EFS ELASTIC THROUGHPUT) </vt:lpstr>
      <vt:lpstr>SUGGESTION: APP ENGINE</vt:lpstr>
      <vt:lpstr>TIMELINE</vt:lpstr>
      <vt:lpstr>FINAL </vt:lpstr>
      <vt:lpstr>FINAL </vt:lpstr>
      <vt:lpstr>Links to refer</vt:lpstr>
      <vt:lpstr>Links to Trustable references regarding architecture</vt:lpstr>
      <vt:lpstr>COmparison  LINKS</vt:lpstr>
      <vt:lpstr>Final proposal for cloud service</vt:lpstr>
      <vt:lpstr> Grammarly talks about lambda</vt:lpstr>
      <vt:lpstr>Grammarly talks about lambda</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Ukani Priet Vijaykumar</dc:creator>
  <cp:revision>41</cp:revision>
  <dcterms:created xsi:type="dcterms:W3CDTF">2024-02-02T07:31:17Z</dcterms:created>
  <dcterms:modified xsi:type="dcterms:W3CDTF">2024-02-16T13:30:54Z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0x01010086B67E5E76DFA047917598CC27552B8F</vt:lpwstr>
  </property>
  <property fmtid="{D5CDD505-2E9C-101B-9397-08002B2CF9AE}" pid="3" name="MediaServiceImageTags">
    <vt:lpwstr/>
  </property>
</Properties>
</file>

<file path=docProps/thumbnail.jpeg>
</file>